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3"/>
  </p:notesMasterIdLst>
  <p:handoutMasterIdLst>
    <p:handoutMasterId r:id="rId24"/>
  </p:handoutMasterIdLst>
  <p:sldIdLst>
    <p:sldId id="375" r:id="rId5"/>
    <p:sldId id="393" r:id="rId6"/>
    <p:sldId id="377" r:id="rId7"/>
    <p:sldId id="390" r:id="rId8"/>
    <p:sldId id="380" r:id="rId9"/>
    <p:sldId id="388" r:id="rId10"/>
    <p:sldId id="392" r:id="rId11"/>
    <p:sldId id="394" r:id="rId12"/>
    <p:sldId id="399" r:id="rId13"/>
    <p:sldId id="396" r:id="rId14"/>
    <p:sldId id="397" r:id="rId15"/>
    <p:sldId id="398" r:id="rId16"/>
    <p:sldId id="385" r:id="rId17"/>
    <p:sldId id="401" r:id="rId18"/>
    <p:sldId id="402" r:id="rId19"/>
    <p:sldId id="403" r:id="rId20"/>
    <p:sldId id="838" r:id="rId21"/>
    <p:sldId id="844" r:id="rId2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91B"/>
    <a:srgbClr val="FFFFFF"/>
    <a:srgbClr val="1B61AE"/>
    <a:srgbClr val="CCA202"/>
    <a:srgbClr val="EAB062"/>
    <a:srgbClr val="D2421F"/>
    <a:srgbClr val="C8302D"/>
    <a:srgbClr val="333333"/>
    <a:srgbClr val="0071BC"/>
    <a:srgbClr val="FF2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2761E-06B2-4FA9-A760-4D179F3A7780}" v="2" dt="2018-06-12T17:57:02.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2" autoAdjust="0"/>
    <p:restoredTop sz="82876" autoAdjust="0"/>
  </p:normalViewPr>
  <p:slideViewPr>
    <p:cSldViewPr snapToGrid="0">
      <p:cViewPr varScale="1">
        <p:scale>
          <a:sx n="65" d="100"/>
          <a:sy n="65" d="100"/>
        </p:scale>
        <p:origin x="1099" y="4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1392"/>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mailto:O365Speaker@outlook.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97415ADD-8B51-6443-B892-A5D88FFF15C6}" type="slidenum">
              <a:rPr lang="es-ES_tradnl" smtClean="0"/>
              <a:t>17</a:t>
            </a:fld>
            <a:endParaRPr lang="es-ES_tradnl"/>
          </a:p>
        </p:txBody>
      </p:sp>
    </p:spTree>
    <p:extLst>
      <p:ext uri="{BB962C8B-B14F-4D97-AF65-F5344CB8AC3E}">
        <p14:creationId xmlns:p14="http://schemas.microsoft.com/office/powerpoint/2010/main" val="4045137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97415ADD-8B51-6443-B892-A5D88FFF15C6}" type="slidenum">
              <a:rPr lang="es-ES_tradnl" smtClean="0"/>
              <a:t>18</a:t>
            </a:fld>
            <a:endParaRPr lang="es-ES_tradnl"/>
          </a:p>
        </p:txBody>
      </p:sp>
    </p:spTree>
    <p:extLst>
      <p:ext uri="{BB962C8B-B14F-4D97-AF65-F5344CB8AC3E}">
        <p14:creationId xmlns:p14="http://schemas.microsoft.com/office/powerpoint/2010/main" val="395570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711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2594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900" b="0" i="0" kern="1200" dirty="0" err="1">
                <a:solidFill>
                  <a:schemeClr val="tx1"/>
                </a:solidFill>
                <a:effectLst/>
                <a:latin typeface="Segoe UI Light" pitchFamily="34" charset="0"/>
                <a:ea typeface="+mn-ea"/>
                <a:cs typeface="+mn-cs"/>
              </a:rPr>
              <a:t>WiFi</a:t>
            </a:r>
            <a:r>
              <a:rPr lang="en-GB" sz="900" b="0" i="0" kern="1200" dirty="0">
                <a:solidFill>
                  <a:schemeClr val="tx1"/>
                </a:solidFill>
                <a:effectLst/>
                <a:latin typeface="Segoe UI Light" pitchFamily="34" charset="0"/>
                <a:ea typeface="+mn-ea"/>
                <a:cs typeface="+mn-cs"/>
              </a:rPr>
              <a:t> Network: MSFT_GUEST</a:t>
            </a:r>
          </a:p>
          <a:p>
            <a:r>
              <a:rPr lang="en-GB" sz="900" b="0" i="0" kern="1200" dirty="0">
                <a:solidFill>
                  <a:schemeClr val="tx1"/>
                </a:solidFill>
                <a:effectLst/>
                <a:latin typeface="Segoe UI Light" pitchFamily="34" charset="0"/>
                <a:ea typeface="+mn-ea"/>
                <a:cs typeface="+mn-cs"/>
              </a:rPr>
              <a:t>Username: </a:t>
            </a:r>
            <a:r>
              <a:rPr lang="en-GB" sz="900" b="0" i="0" kern="1200" dirty="0">
                <a:solidFill>
                  <a:schemeClr val="tx1"/>
                </a:solidFill>
                <a:effectLst/>
                <a:latin typeface="Segoe UI Light" pitchFamily="34" charset="0"/>
                <a:ea typeface="+mn-ea"/>
                <a:cs typeface="+mn-cs"/>
                <a:hlinkClick r:id="rId3"/>
              </a:rPr>
              <a:t>O365Speaker@outlook.com</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Password: 5784</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6842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7242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1" y="0"/>
            <a:ext cx="4065878"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1">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0" name="Text Placeholder 23">
            <a:extLst>
              <a:ext uri="{FF2B5EF4-FFF2-40B4-BE49-F238E27FC236}">
                <a16:creationId xmlns:a16="http://schemas.microsoft.com/office/drawing/2014/main" id="{92568E69-A633-474F-90EF-66A5F1975E7B}"/>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1" name="Content Placeholder 2">
            <a:extLst>
              <a:ext uri="{FF2B5EF4-FFF2-40B4-BE49-F238E27FC236}">
                <a16:creationId xmlns:a16="http://schemas.microsoft.com/office/drawing/2014/main" id="{C1F9609D-8565-2C46-B54D-1101C7476E5E}"/>
              </a:ext>
            </a:extLst>
          </p:cNvPr>
          <p:cNvSpPr>
            <a:spLocks noGrp="1"/>
          </p:cNvSpPr>
          <p:nvPr>
            <p:ph sz="quarter" idx="26"/>
          </p:nvPr>
        </p:nvSpPr>
        <p:spPr>
          <a:xfrm>
            <a:off x="3733800" y="609600"/>
            <a:ext cx="8229600" cy="5791199"/>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62315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em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resources/samples/azure-information-protection-samples/"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47.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50.png"/><Relationship Id="rId17" Type="http://schemas.openxmlformats.org/officeDocument/2006/relationships/image" Target="../media/image53.jpeg"/><Relationship Id="rId25" Type="http://schemas.openxmlformats.org/officeDocument/2006/relationships/image" Target="../media/image21.svg"/><Relationship Id="rId2" Type="http://schemas.openxmlformats.org/officeDocument/2006/relationships/notesSlide" Target="../notesSlides/notesSlide4.xml"/><Relationship Id="rId16" Type="http://schemas.openxmlformats.org/officeDocument/2006/relationships/image" Target="../media/image52.jpeg"/><Relationship Id="rId20" Type="http://schemas.openxmlformats.org/officeDocument/2006/relationships/image" Target="../media/image54.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49.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51.jpeg"/><Relationship Id="rId23" Type="http://schemas.openxmlformats.org/officeDocument/2006/relationships/image" Target="../media/image55.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48.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SharePoint Information Protection</a:t>
            </a:r>
          </a:p>
        </p:txBody>
      </p:sp>
      <p:sp>
        <p:nvSpPr>
          <p:cNvPr id="3" name="Marcador de texto 2"/>
          <p:cNvSpPr>
            <a:spLocks noGrp="1"/>
          </p:cNvSpPr>
          <p:nvPr>
            <p:ph type="body" sz="quarter" idx="11"/>
          </p:nvPr>
        </p:nvSpPr>
        <p:spPr/>
        <p:txBody>
          <a:bodyPr/>
          <a:lstStyle/>
          <a:p>
            <a:r>
              <a:rPr lang="en-US" dirty="0"/>
              <a:t>Pablo Ortiz</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2AAC8AED-18CB-474B-A715-41F033E02AE4}"/>
              </a:ext>
            </a:extLst>
          </p:cNvPr>
          <p:cNvSpPr txBox="1">
            <a:spLocks/>
          </p:cNvSpPr>
          <p:nvPr/>
        </p:nvSpPr>
        <p:spPr>
          <a:xfrm>
            <a:off x="3733800" y="890950"/>
            <a:ext cx="8229600" cy="5791199"/>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s-ES" sz="3600" b="1" dirty="0">
                <a:latin typeface="Segoe UI" panose="020B0502040204020203" pitchFamily="34" charset="0"/>
                <a:cs typeface="Segoe UI" panose="020B0502040204020203" pitchFamily="34" charset="0"/>
              </a:rPr>
              <a:t>El efecto Snowden</a:t>
            </a:r>
          </a:p>
          <a:p>
            <a:pPr marL="0" indent="0">
              <a:buFont typeface="Arial" pitchFamily="34" charset="0"/>
              <a:buNone/>
            </a:pPr>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Populariza la protección de la información</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Demasiados servicios </a:t>
            </a:r>
            <a:r>
              <a:rPr lang="es-ES" dirty="0" err="1">
                <a:latin typeface="Segoe UI" panose="020B0502040204020203" pitchFamily="34" charset="0"/>
                <a:cs typeface="Segoe UI" panose="020B0502040204020203" pitchFamily="34" charset="0"/>
              </a:rPr>
              <a:t>cloud</a:t>
            </a:r>
            <a:endParaRPr lang="es-ES" dirty="0">
              <a:latin typeface="Segoe UI" panose="020B0502040204020203" pitchFamily="34" charset="0"/>
              <a:cs typeface="Segoe UI" panose="020B0502040204020203" pitchFamily="34" charset="0"/>
            </a:endParaRP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Información sensible: qué, dónde, cómo</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¿Por dónde empezar?</a:t>
            </a:r>
          </a:p>
        </p:txBody>
      </p:sp>
      <p:pic>
        <p:nvPicPr>
          <p:cNvPr id="8" name="image133.jpeg" descr="http://www.wespeaknews.com/wp-content/uploads/2013/06/Edward-Snowden-400-x-300.jpg">
            <a:extLst>
              <a:ext uri="{FF2B5EF4-FFF2-40B4-BE49-F238E27FC236}">
                <a16:creationId xmlns:a16="http://schemas.microsoft.com/office/drawing/2014/main" id="{489F1BE1-AA28-4139-973F-C4FF2D33B6AA}"/>
              </a:ext>
            </a:extLst>
          </p:cNvPr>
          <p:cNvPicPr/>
          <p:nvPr/>
        </p:nvPicPr>
        <p:blipFill>
          <a:blip r:embed="rId2">
            <a:extLst/>
          </a:blip>
          <a:stretch>
            <a:fillRect/>
          </a:stretch>
        </p:blipFill>
        <p:spPr>
          <a:xfrm>
            <a:off x="444501" y="890950"/>
            <a:ext cx="2860214" cy="2362200"/>
          </a:xfrm>
          <a:prstGeom prst="rect">
            <a:avLst/>
          </a:prstGeom>
          <a:ln w="28575" cap="flat">
            <a:solidFill>
              <a:srgbClr val="A6A6A6"/>
            </a:solidFill>
            <a:prstDash val="solid"/>
            <a:bevel/>
          </a:ln>
          <a:effectLst/>
        </p:spPr>
      </p:pic>
      <p:sp>
        <p:nvSpPr>
          <p:cNvPr id="9" name="CuadroTexto 8">
            <a:extLst>
              <a:ext uri="{FF2B5EF4-FFF2-40B4-BE49-F238E27FC236}">
                <a16:creationId xmlns:a16="http://schemas.microsoft.com/office/drawing/2014/main" id="{486B8425-31A8-4B3F-8F19-92A5FA01E281}"/>
              </a:ext>
            </a:extLst>
          </p:cNvPr>
          <p:cNvSpPr txBox="1"/>
          <p:nvPr/>
        </p:nvSpPr>
        <p:spPr>
          <a:xfrm>
            <a:off x="512440" y="2543904"/>
            <a:ext cx="2673039" cy="369332"/>
          </a:xfrm>
          <a:prstGeom prst="rect">
            <a:avLst/>
          </a:prstGeom>
          <a:noFill/>
        </p:spPr>
        <p:txBody>
          <a:bodyPr wrap="none" lIns="0" tIns="0" rIns="0" bIns="0" rtlCol="0">
            <a:spAutoFit/>
          </a:bodyPr>
          <a:lstStyle/>
          <a:p>
            <a:r>
              <a:rPr lang="es-ES" sz="2400" b="1" spc="50" dirty="0">
                <a:ln w="9525" cmpd="sng">
                  <a:solidFill>
                    <a:schemeClr val="accent1"/>
                  </a:solidFill>
                  <a:prstDash val="solid"/>
                </a:ln>
                <a:solidFill>
                  <a:srgbClr val="70AD47">
                    <a:tint val="1000"/>
                  </a:srgbClr>
                </a:solidFill>
                <a:effectLst>
                  <a:glow rad="38100">
                    <a:schemeClr val="accent1">
                      <a:alpha val="40000"/>
                    </a:schemeClr>
                  </a:glow>
                </a:effectLst>
              </a:rPr>
              <a:t>SharePoint </a:t>
            </a:r>
            <a:r>
              <a:rPr lang="es-ES" sz="2400" b="1" spc="50" dirty="0" err="1">
                <a:ln w="9525" cmpd="sng">
                  <a:solidFill>
                    <a:schemeClr val="accent1"/>
                  </a:solidFill>
                  <a:prstDash val="solid"/>
                </a:ln>
                <a:solidFill>
                  <a:srgbClr val="70AD47">
                    <a:tint val="1000"/>
                  </a:srgbClr>
                </a:solidFill>
                <a:effectLst>
                  <a:glow rad="38100">
                    <a:schemeClr val="accent1">
                      <a:alpha val="40000"/>
                    </a:schemeClr>
                  </a:glow>
                </a:effectLst>
              </a:rPr>
              <a:t>admin</a:t>
            </a:r>
            <a:endParaRPr lang="en-GB" sz="2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64399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13348D5B-968E-4C9A-98FD-14688698DA9E}"/>
              </a:ext>
            </a:extLst>
          </p:cNvPr>
          <p:cNvSpPr/>
          <p:nvPr/>
        </p:nvSpPr>
        <p:spPr bwMode="auto">
          <a:xfrm>
            <a:off x="4507670" y="609600"/>
            <a:ext cx="3497287" cy="1277547"/>
          </a:xfrm>
          <a:prstGeom prst="rect">
            <a:avLst/>
          </a:prstGeom>
          <a:solidFill>
            <a:srgbClr val="001168"/>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800" kern="0" dirty="0">
                <a:gradFill>
                  <a:gsLst>
                    <a:gs pos="0">
                      <a:srgbClr val="FFFFFF"/>
                    </a:gs>
                    <a:gs pos="100000">
                      <a:srgbClr val="FFFFFF"/>
                    </a:gs>
                  </a:gsLst>
                  <a:lin ang="5400000" scaled="0"/>
                </a:gradFill>
                <a:ea typeface="Segoe UI" pitchFamily="34" charset="0"/>
                <a:cs typeface="Segoe UI" pitchFamily="34" charset="0"/>
              </a:rPr>
              <a:t>CLASIFICACIÓN</a:t>
            </a:r>
          </a:p>
        </p:txBody>
      </p:sp>
      <p:sp>
        <p:nvSpPr>
          <p:cNvPr id="25" name="Oval 24">
            <a:extLst>
              <a:ext uri="{FF2B5EF4-FFF2-40B4-BE49-F238E27FC236}">
                <a16:creationId xmlns:a16="http://schemas.microsoft.com/office/drawing/2014/main" id="{E94E0342-D8FE-4110-BC7C-BC2C56F98598}"/>
              </a:ext>
            </a:extLst>
          </p:cNvPr>
          <p:cNvSpPr/>
          <p:nvPr/>
        </p:nvSpPr>
        <p:spPr bwMode="auto">
          <a:xfrm>
            <a:off x="4292528" y="731527"/>
            <a:ext cx="931421" cy="931419"/>
          </a:xfrm>
          <a:prstGeom prst="ellipse">
            <a:avLst/>
          </a:prstGeom>
          <a:solidFill>
            <a:srgbClr val="0078D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19">
            <a:extLst>
              <a:ext uri="{FF2B5EF4-FFF2-40B4-BE49-F238E27FC236}">
                <a16:creationId xmlns:a16="http://schemas.microsoft.com/office/drawing/2014/main" id="{42CB2D95-B67D-429D-AF68-65776285C468}"/>
              </a:ext>
            </a:extLst>
          </p:cNvPr>
          <p:cNvSpPr>
            <a:spLocks noChangeAspect="1" noEditPoints="1"/>
          </p:cNvSpPr>
          <p:nvPr/>
        </p:nvSpPr>
        <p:spPr bwMode="auto">
          <a:xfrm>
            <a:off x="4435785" y="880364"/>
            <a:ext cx="594799" cy="592823"/>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7" name="TextBox 7">
            <a:extLst>
              <a:ext uri="{FF2B5EF4-FFF2-40B4-BE49-F238E27FC236}">
                <a16:creationId xmlns:a16="http://schemas.microsoft.com/office/drawing/2014/main" id="{CD000B4D-64AF-457A-BFA6-8DC748BD27C1}"/>
              </a:ext>
            </a:extLst>
          </p:cNvPr>
          <p:cNvSpPr txBox="1"/>
          <p:nvPr/>
        </p:nvSpPr>
        <p:spPr>
          <a:xfrm>
            <a:off x="8313714" y="609600"/>
            <a:ext cx="3497287" cy="1277547"/>
          </a:xfrm>
          <a:prstGeom prst="rect">
            <a:avLst/>
          </a:prstGeom>
          <a:solidFill>
            <a:schemeClr val="tx1">
              <a:alpha val="13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ctr"/>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86">
              <a:lnSpc>
                <a:spcPct val="90000"/>
              </a:lnSpc>
              <a:spcAft>
                <a:spcPts val="588"/>
              </a:spcAft>
              <a:defRPr/>
            </a:pPr>
            <a:r>
              <a:rPr lang="en-US" kern="0" dirty="0">
                <a:solidFill>
                  <a:srgbClr val="1B61AE"/>
                </a:solidFill>
              </a:rPr>
              <a:t>Manual o </a:t>
            </a:r>
            <a:r>
              <a:rPr lang="en-US" kern="0" dirty="0" err="1">
                <a:solidFill>
                  <a:srgbClr val="1B61AE"/>
                </a:solidFill>
              </a:rPr>
              <a:t>automática</a:t>
            </a:r>
            <a:endParaRPr lang="en-US" kern="0" dirty="0">
              <a:solidFill>
                <a:srgbClr val="1B61AE"/>
              </a:solidFill>
            </a:endParaRPr>
          </a:p>
          <a:p>
            <a:pPr algn="l" defTabSz="896386">
              <a:lnSpc>
                <a:spcPct val="90000"/>
              </a:lnSpc>
              <a:spcAft>
                <a:spcPts val="588"/>
              </a:spcAft>
              <a:defRPr/>
            </a:pPr>
            <a:r>
              <a:rPr lang="en-US" kern="0" dirty="0" err="1">
                <a:solidFill>
                  <a:srgbClr val="1B61AE"/>
                </a:solidFill>
              </a:rPr>
              <a:t>Documentos</a:t>
            </a:r>
            <a:r>
              <a:rPr lang="en-US" kern="0" dirty="0">
                <a:solidFill>
                  <a:srgbClr val="1B61AE"/>
                </a:solidFill>
              </a:rPr>
              <a:t> de </a:t>
            </a:r>
            <a:r>
              <a:rPr lang="en-US" kern="0" dirty="0" err="1">
                <a:solidFill>
                  <a:srgbClr val="1B61AE"/>
                </a:solidFill>
              </a:rPr>
              <a:t>nueva</a:t>
            </a:r>
            <a:r>
              <a:rPr lang="en-US" kern="0" dirty="0">
                <a:solidFill>
                  <a:srgbClr val="1B61AE"/>
                </a:solidFill>
              </a:rPr>
              <a:t> </a:t>
            </a:r>
            <a:r>
              <a:rPr lang="en-US" kern="0" dirty="0" err="1">
                <a:solidFill>
                  <a:srgbClr val="1B61AE"/>
                </a:solidFill>
              </a:rPr>
              <a:t>creación</a:t>
            </a:r>
            <a:r>
              <a:rPr lang="en-US" kern="0" dirty="0">
                <a:solidFill>
                  <a:srgbClr val="1B61AE"/>
                </a:solidFill>
              </a:rPr>
              <a:t> o </a:t>
            </a:r>
            <a:r>
              <a:rPr lang="en-US" kern="0" dirty="0" err="1">
                <a:solidFill>
                  <a:srgbClr val="1B61AE"/>
                </a:solidFill>
              </a:rPr>
              <a:t>existentes</a:t>
            </a:r>
            <a:endParaRPr lang="en-US" kern="0" dirty="0">
              <a:solidFill>
                <a:srgbClr val="1B61AE"/>
              </a:solidFill>
            </a:endParaRPr>
          </a:p>
        </p:txBody>
      </p:sp>
      <p:sp>
        <p:nvSpPr>
          <p:cNvPr id="28" name="Rectangle 19">
            <a:extLst>
              <a:ext uri="{FF2B5EF4-FFF2-40B4-BE49-F238E27FC236}">
                <a16:creationId xmlns:a16="http://schemas.microsoft.com/office/drawing/2014/main" id="{785A22DD-DE07-4DE0-94B9-90F0921328B2}"/>
              </a:ext>
            </a:extLst>
          </p:cNvPr>
          <p:cNvSpPr/>
          <p:nvPr/>
        </p:nvSpPr>
        <p:spPr bwMode="auto">
          <a:xfrm>
            <a:off x="4513141" y="2453954"/>
            <a:ext cx="3497287" cy="1277547"/>
          </a:xfrm>
          <a:prstGeom prst="rect">
            <a:avLst/>
          </a:prstGeom>
          <a:solidFill>
            <a:srgbClr val="001168"/>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800" kern="0" dirty="0">
                <a:gradFill>
                  <a:gsLst>
                    <a:gs pos="0">
                      <a:srgbClr val="FFFFFF"/>
                    </a:gs>
                    <a:gs pos="100000">
                      <a:srgbClr val="FFFFFF"/>
                    </a:gs>
                  </a:gsLst>
                  <a:lin ang="5400000" scaled="0"/>
                </a:gradFill>
                <a:ea typeface="Segoe UI" pitchFamily="34" charset="0"/>
                <a:cs typeface="Segoe UI" pitchFamily="34" charset="0"/>
              </a:rPr>
              <a:t>ETIQUETADO</a:t>
            </a:r>
          </a:p>
        </p:txBody>
      </p:sp>
      <p:sp>
        <p:nvSpPr>
          <p:cNvPr id="29" name="Oval 26">
            <a:extLst>
              <a:ext uri="{FF2B5EF4-FFF2-40B4-BE49-F238E27FC236}">
                <a16:creationId xmlns:a16="http://schemas.microsoft.com/office/drawing/2014/main" id="{90D6233D-C1AA-457B-A8D6-1FE178687D8C}"/>
              </a:ext>
            </a:extLst>
          </p:cNvPr>
          <p:cNvSpPr/>
          <p:nvPr/>
        </p:nvSpPr>
        <p:spPr bwMode="auto">
          <a:xfrm>
            <a:off x="4363737" y="2575881"/>
            <a:ext cx="931420" cy="931420"/>
          </a:xfrm>
          <a:prstGeom prst="ellipse">
            <a:avLst/>
          </a:prstGeom>
          <a:solidFill>
            <a:srgbClr val="0078D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7">
            <a:extLst>
              <a:ext uri="{FF2B5EF4-FFF2-40B4-BE49-F238E27FC236}">
                <a16:creationId xmlns:a16="http://schemas.microsoft.com/office/drawing/2014/main" id="{F431E1FB-1988-4E43-8196-D1520EA1FF8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6608" y="2788753"/>
            <a:ext cx="505679" cy="505679"/>
          </a:xfrm>
          <a:prstGeom prst="rect">
            <a:avLst/>
          </a:prstGeom>
        </p:spPr>
      </p:pic>
      <p:sp>
        <p:nvSpPr>
          <p:cNvPr id="31" name="Rectangle 21">
            <a:extLst>
              <a:ext uri="{FF2B5EF4-FFF2-40B4-BE49-F238E27FC236}">
                <a16:creationId xmlns:a16="http://schemas.microsoft.com/office/drawing/2014/main" id="{387F175E-0B7B-430F-AD5B-A6BA4E6F7664}"/>
              </a:ext>
            </a:extLst>
          </p:cNvPr>
          <p:cNvSpPr/>
          <p:nvPr/>
        </p:nvSpPr>
        <p:spPr bwMode="auto">
          <a:xfrm>
            <a:off x="4507670" y="4298308"/>
            <a:ext cx="3497287" cy="1277547"/>
          </a:xfrm>
          <a:prstGeom prst="rect">
            <a:avLst/>
          </a:prstGeom>
          <a:solidFill>
            <a:srgbClr val="001168"/>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800" kern="0" dirty="0">
                <a:gradFill>
                  <a:gsLst>
                    <a:gs pos="0">
                      <a:srgbClr val="FFFFFF"/>
                    </a:gs>
                    <a:gs pos="100000">
                      <a:srgbClr val="FFFFFF"/>
                    </a:gs>
                  </a:gsLst>
                  <a:lin ang="5400000" scaled="0"/>
                </a:gradFill>
                <a:ea typeface="Segoe UI" pitchFamily="34" charset="0"/>
                <a:cs typeface="Segoe UI" pitchFamily="34" charset="0"/>
              </a:rPr>
              <a:t>PROTECCIÓN</a:t>
            </a:r>
          </a:p>
        </p:txBody>
      </p:sp>
      <p:grpSp>
        <p:nvGrpSpPr>
          <p:cNvPr id="32" name="Group 28">
            <a:extLst>
              <a:ext uri="{FF2B5EF4-FFF2-40B4-BE49-F238E27FC236}">
                <a16:creationId xmlns:a16="http://schemas.microsoft.com/office/drawing/2014/main" id="{590FF3F9-64FA-47D1-9C97-0D5A736AD839}"/>
              </a:ext>
            </a:extLst>
          </p:cNvPr>
          <p:cNvGrpSpPr/>
          <p:nvPr/>
        </p:nvGrpSpPr>
        <p:grpSpPr>
          <a:xfrm>
            <a:off x="4347544" y="4487420"/>
            <a:ext cx="931420" cy="931420"/>
            <a:chOff x="9510602" y="1887049"/>
            <a:chExt cx="1149618" cy="1149618"/>
          </a:xfrm>
        </p:grpSpPr>
        <p:sp>
          <p:nvSpPr>
            <p:cNvPr id="33" name="Oval 29">
              <a:extLst>
                <a:ext uri="{FF2B5EF4-FFF2-40B4-BE49-F238E27FC236}">
                  <a16:creationId xmlns:a16="http://schemas.microsoft.com/office/drawing/2014/main" id="{38F3988C-9B00-41D6-B910-24D32133131D}"/>
                </a:ext>
              </a:extLst>
            </p:cNvPr>
            <p:cNvSpPr/>
            <p:nvPr/>
          </p:nvSpPr>
          <p:spPr bwMode="auto">
            <a:xfrm>
              <a:off x="9510602" y="1887049"/>
              <a:ext cx="1149618" cy="1149618"/>
            </a:xfrm>
            <a:prstGeom prst="ellipse">
              <a:avLst/>
            </a:prstGeom>
            <a:solidFill>
              <a:srgbClr val="0078D7"/>
            </a:solidFill>
            <a:ln w="508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Block Arc 42">
              <a:extLst>
                <a:ext uri="{FF2B5EF4-FFF2-40B4-BE49-F238E27FC236}">
                  <a16:creationId xmlns:a16="http://schemas.microsoft.com/office/drawing/2014/main" id="{5B77C191-8E2F-41F5-90A7-F5F4F707ABCA}"/>
                </a:ext>
              </a:extLst>
            </p:cNvPr>
            <p:cNvSpPr>
              <a:spLocks noChangeAspect="1"/>
            </p:cNvSpPr>
            <p:nvPr/>
          </p:nvSpPr>
          <p:spPr bwMode="auto">
            <a:xfrm>
              <a:off x="9835154" y="2127139"/>
              <a:ext cx="489613" cy="669439"/>
            </a:xfrm>
            <a:custGeom>
              <a:avLst/>
              <a:gdLst/>
              <a:ahLst/>
              <a:cxnLst/>
              <a:rect l="l" t="t" r="r" b="b"/>
              <a:pathLst>
                <a:path w="325440" h="438658">
                  <a:moveTo>
                    <a:pt x="162720" y="225575"/>
                  </a:moveTo>
                  <a:cubicBezTo>
                    <a:pt x="137075" y="225575"/>
                    <a:pt x="116286" y="246364"/>
                    <a:pt x="116286" y="272009"/>
                  </a:cubicBezTo>
                  <a:cubicBezTo>
                    <a:pt x="116286" y="289154"/>
                    <a:pt x="125578" y="304128"/>
                    <a:pt x="139782" y="311515"/>
                  </a:cubicBezTo>
                  <a:lnTo>
                    <a:pt x="139782" y="381528"/>
                  </a:lnTo>
                  <a:lnTo>
                    <a:pt x="185658" y="381528"/>
                  </a:lnTo>
                  <a:lnTo>
                    <a:pt x="185658" y="311515"/>
                  </a:lnTo>
                  <a:cubicBezTo>
                    <a:pt x="199862" y="304128"/>
                    <a:pt x="209154" y="289154"/>
                    <a:pt x="209154" y="272009"/>
                  </a:cubicBezTo>
                  <a:cubicBezTo>
                    <a:pt x="209154" y="246364"/>
                    <a:pt x="188365" y="225575"/>
                    <a:pt x="162720" y="225575"/>
                  </a:cubicBezTo>
                  <a:close/>
                  <a:moveTo>
                    <a:pt x="162639" y="55669"/>
                  </a:moveTo>
                  <a:cubicBezTo>
                    <a:pt x="123729" y="55324"/>
                    <a:pt x="89284" y="83101"/>
                    <a:pt x="78106" y="123838"/>
                  </a:cubicBezTo>
                  <a:cubicBezTo>
                    <a:pt x="73128" y="141979"/>
                    <a:pt x="73286" y="160837"/>
                    <a:pt x="78186" y="178164"/>
                  </a:cubicBezTo>
                  <a:lnTo>
                    <a:pt x="245519" y="178164"/>
                  </a:lnTo>
                  <a:cubicBezTo>
                    <a:pt x="250461" y="161286"/>
                    <a:pt x="250730" y="142890"/>
                    <a:pt x="246092" y="125102"/>
                  </a:cubicBezTo>
                  <a:cubicBezTo>
                    <a:pt x="235450" y="84284"/>
                    <a:pt x="201470" y="56013"/>
                    <a:pt x="162639" y="55669"/>
                  </a:cubicBezTo>
                  <a:close/>
                  <a:moveTo>
                    <a:pt x="163052" y="4"/>
                  </a:moveTo>
                  <a:cubicBezTo>
                    <a:pt x="226120" y="526"/>
                    <a:pt x="281437" y="44602"/>
                    <a:pt x="299267" y="108538"/>
                  </a:cubicBezTo>
                  <a:cubicBezTo>
                    <a:pt x="305741" y="131753"/>
                    <a:pt x="306725" y="155655"/>
                    <a:pt x="301193" y="178164"/>
                  </a:cubicBezTo>
                  <a:lnTo>
                    <a:pt x="325440" y="178164"/>
                  </a:lnTo>
                  <a:lnTo>
                    <a:pt x="325440" y="438658"/>
                  </a:lnTo>
                  <a:lnTo>
                    <a:pt x="0" y="438658"/>
                  </a:lnTo>
                  <a:lnTo>
                    <a:pt x="0" y="178164"/>
                  </a:lnTo>
                  <a:lnTo>
                    <a:pt x="22633" y="178164"/>
                  </a:lnTo>
                  <a:cubicBezTo>
                    <a:pt x="17015" y="154956"/>
                    <a:pt x="18187" y="130312"/>
                    <a:pt x="25180" y="106486"/>
                  </a:cubicBezTo>
                  <a:cubicBezTo>
                    <a:pt x="43889" y="42743"/>
                    <a:pt x="99904" y="-519"/>
                    <a:pt x="163052" y="4"/>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defRPr/>
              </a:pPr>
              <a:endParaRPr lang="en-US" sz="1568" kern="0" spc="-49" dirty="0" err="1">
                <a:solidFill>
                  <a:srgbClr val="FFFFFF"/>
                </a:solidFill>
                <a:latin typeface="Segoe UI"/>
                <a:ea typeface="Segoe UI" pitchFamily="34" charset="0"/>
                <a:cs typeface="Segoe UI" pitchFamily="34" charset="0"/>
              </a:endParaRPr>
            </a:p>
          </p:txBody>
        </p:sp>
      </p:grpSp>
      <p:sp>
        <p:nvSpPr>
          <p:cNvPr id="35" name="TextBox 20">
            <a:extLst>
              <a:ext uri="{FF2B5EF4-FFF2-40B4-BE49-F238E27FC236}">
                <a16:creationId xmlns:a16="http://schemas.microsoft.com/office/drawing/2014/main" id="{1B96B727-3D6E-4460-9396-38D75136563F}"/>
              </a:ext>
            </a:extLst>
          </p:cNvPr>
          <p:cNvSpPr txBox="1"/>
          <p:nvPr/>
        </p:nvSpPr>
        <p:spPr>
          <a:xfrm>
            <a:off x="8313713" y="2453954"/>
            <a:ext cx="3497287" cy="1277547"/>
          </a:xfrm>
          <a:prstGeom prst="rect">
            <a:avLst/>
          </a:prstGeom>
          <a:solidFill>
            <a:schemeClr val="tx1">
              <a:alpha val="13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ctr"/>
          <a:lstStyle>
            <a:defPPr>
              <a:defRPr lang="en-US"/>
            </a:defPPr>
            <a:lvl1pPr defTabSz="896386">
              <a:lnSpc>
                <a:spcPct val="90000"/>
              </a:lnSpc>
              <a:spcAft>
                <a:spcPts val="588"/>
              </a:spcAft>
              <a:defRPr kern="0">
                <a:solidFill>
                  <a:srgbClr val="1B61A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Clasificación</a:t>
            </a:r>
            <a:r>
              <a:rPr lang="en-US" dirty="0"/>
              <a:t> visual </a:t>
            </a:r>
            <a:r>
              <a:rPr lang="en-US"/>
              <a:t>y persistente</a:t>
            </a:r>
            <a:endParaRPr lang="en-US" dirty="0"/>
          </a:p>
          <a:p>
            <a:r>
              <a:rPr lang="en-US"/>
              <a:t>Aplicada</a:t>
            </a:r>
            <a:r>
              <a:rPr lang="en-US" dirty="0"/>
              <a:t> </a:t>
            </a:r>
            <a:r>
              <a:rPr lang="en-US"/>
              <a:t>por usuario</a:t>
            </a:r>
            <a:r>
              <a:rPr lang="en-US" dirty="0"/>
              <a:t> </a:t>
            </a:r>
            <a:r>
              <a:rPr lang="en-US"/>
              <a:t>o forzado</a:t>
            </a:r>
            <a:r>
              <a:rPr lang="en-US" dirty="0"/>
              <a:t> </a:t>
            </a:r>
            <a:r>
              <a:rPr lang="en-US"/>
              <a:t>por sistema</a:t>
            </a:r>
            <a:endParaRPr lang="en-US" dirty="0"/>
          </a:p>
        </p:txBody>
      </p:sp>
      <p:sp>
        <p:nvSpPr>
          <p:cNvPr id="36" name="TextBox 22">
            <a:extLst>
              <a:ext uri="{FF2B5EF4-FFF2-40B4-BE49-F238E27FC236}">
                <a16:creationId xmlns:a16="http://schemas.microsoft.com/office/drawing/2014/main" id="{AB935709-730C-4A53-AFD5-E6C25D500496}"/>
              </a:ext>
            </a:extLst>
          </p:cNvPr>
          <p:cNvSpPr txBox="1"/>
          <p:nvPr/>
        </p:nvSpPr>
        <p:spPr>
          <a:xfrm>
            <a:off x="8313713" y="4298308"/>
            <a:ext cx="3497287" cy="1277547"/>
          </a:xfrm>
          <a:prstGeom prst="rect">
            <a:avLst/>
          </a:prstGeom>
          <a:solidFill>
            <a:schemeClr val="tx1">
              <a:alpha val="13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ctr"/>
          <a:lstStyle>
            <a:defPPr>
              <a:defRPr lang="en-US"/>
            </a:defPPr>
            <a:lvl1pPr defTabSz="896386">
              <a:lnSpc>
                <a:spcPct val="90000"/>
              </a:lnSpc>
              <a:spcAft>
                <a:spcPts val="588"/>
              </a:spcAft>
              <a:defRPr kern="0">
                <a:solidFill>
                  <a:srgbClr val="1B61A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Azure RMS</a:t>
            </a:r>
            <a:br>
              <a:rPr lang="en-US" dirty="0"/>
            </a:br>
            <a:r>
              <a:rPr lang="en-US" dirty="0"/>
              <a:t>DLP</a:t>
            </a:r>
          </a:p>
          <a:p>
            <a:r>
              <a:rPr lang="en-US"/>
              <a:t>Control sobre</a:t>
            </a:r>
            <a:r>
              <a:rPr lang="en-US" dirty="0"/>
              <a:t> </a:t>
            </a:r>
            <a:r>
              <a:rPr lang="en-US"/>
              <a:t>los datos</a:t>
            </a:r>
            <a:endParaRPr lang="en-US" dirty="0"/>
          </a:p>
        </p:txBody>
      </p:sp>
      <p:pic>
        <p:nvPicPr>
          <p:cNvPr id="42" name="Picture 2" descr="Image result for azure information protection">
            <a:extLst>
              <a:ext uri="{FF2B5EF4-FFF2-40B4-BE49-F238E27FC236}">
                <a16:creationId xmlns:a16="http://schemas.microsoft.com/office/drawing/2014/main" id="{93613987-FDFA-4965-A838-105FFF296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769" y="6010721"/>
            <a:ext cx="641350" cy="6413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
            <a:extLst>
              <a:ext uri="{FF2B5EF4-FFF2-40B4-BE49-F238E27FC236}">
                <a16:creationId xmlns:a16="http://schemas.microsoft.com/office/drawing/2014/main" id="{BAF2845E-7DD1-4162-812A-9BC076C5F9CE}"/>
              </a:ext>
            </a:extLst>
          </p:cNvPr>
          <p:cNvSpPr txBox="1">
            <a:spLocks/>
          </p:cNvSpPr>
          <p:nvPr/>
        </p:nvSpPr>
        <p:spPr>
          <a:xfrm>
            <a:off x="380999" y="609600"/>
            <a:ext cx="3429001" cy="76200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4400" b="1" dirty="0">
                <a:solidFill>
                  <a:schemeClr val="bg1"/>
                </a:solidFill>
                <a:latin typeface="+mn-lt"/>
              </a:rPr>
              <a:t>Azure </a:t>
            </a:r>
            <a:r>
              <a:rPr lang="es-ES" sz="4400" b="1" dirty="0" err="1">
                <a:solidFill>
                  <a:schemeClr val="bg1"/>
                </a:solidFill>
                <a:latin typeface="+mn-lt"/>
              </a:rPr>
              <a:t>Information</a:t>
            </a:r>
            <a:r>
              <a:rPr lang="es-ES" sz="4400" b="1" dirty="0">
                <a:solidFill>
                  <a:schemeClr val="bg1"/>
                </a:solidFill>
                <a:latin typeface="+mn-lt"/>
              </a:rPr>
              <a:t> </a:t>
            </a:r>
            <a:r>
              <a:rPr lang="es-ES" sz="4400" b="1" dirty="0" err="1">
                <a:solidFill>
                  <a:schemeClr val="bg1"/>
                </a:solidFill>
                <a:latin typeface="+mn-lt"/>
              </a:rPr>
              <a:t>Protection</a:t>
            </a:r>
            <a:endParaRPr lang="es-ES" sz="4400" b="1" dirty="0">
              <a:solidFill>
                <a:schemeClr val="bg1"/>
              </a:solidFill>
              <a:latin typeface="+mn-lt"/>
            </a:endParaRPr>
          </a:p>
          <a:p>
            <a:pPr marL="0" indent="0">
              <a:buNone/>
            </a:pPr>
            <a:endParaRPr lang="es-ES" sz="4400" b="1" dirty="0">
              <a:solidFill>
                <a:schemeClr val="bg1"/>
              </a:solidFill>
              <a:latin typeface="+mn-lt"/>
            </a:endParaRPr>
          </a:p>
        </p:txBody>
      </p:sp>
    </p:spTree>
    <p:extLst>
      <p:ext uri="{BB962C8B-B14F-4D97-AF65-F5344CB8AC3E}">
        <p14:creationId xmlns:p14="http://schemas.microsoft.com/office/powerpoint/2010/main" val="55089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EDF39FB-0CB4-4773-BC12-7CECC3E60806}"/>
              </a:ext>
            </a:extLst>
          </p:cNvPr>
          <p:cNvSpPr txBox="1">
            <a:spLocks/>
          </p:cNvSpPr>
          <p:nvPr/>
        </p:nvSpPr>
        <p:spPr>
          <a:xfrm>
            <a:off x="269240" y="289512"/>
            <a:ext cx="1165507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Funcionalidad</a:t>
            </a:r>
            <a:endParaRPr lang="en-US" dirty="0">
              <a:latin typeface="+mn-lt"/>
            </a:endParaRPr>
          </a:p>
        </p:txBody>
      </p:sp>
      <p:sp>
        <p:nvSpPr>
          <p:cNvPr id="5" name="Rectangle 4">
            <a:extLst>
              <a:ext uri="{FF2B5EF4-FFF2-40B4-BE49-F238E27FC236}">
                <a16:creationId xmlns:a16="http://schemas.microsoft.com/office/drawing/2014/main" id="{23E1FC6D-8C56-4AA9-8C7A-65F7C36A3ECC}"/>
              </a:ext>
            </a:extLst>
          </p:cNvPr>
          <p:cNvSpPr/>
          <p:nvPr/>
        </p:nvSpPr>
        <p:spPr bwMode="auto">
          <a:xfrm>
            <a:off x="0" y="1371599"/>
            <a:ext cx="12192000" cy="4038601"/>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6" name="Straight Connector 198">
            <a:extLst>
              <a:ext uri="{FF2B5EF4-FFF2-40B4-BE49-F238E27FC236}">
                <a16:creationId xmlns:a16="http://schemas.microsoft.com/office/drawing/2014/main" id="{25F9CEE2-31D7-422B-B237-CF984516736A}"/>
              </a:ext>
            </a:extLst>
          </p:cNvPr>
          <p:cNvCxnSpPr>
            <a:cxnSpLocks/>
            <a:endCxn id="56" idx="2"/>
          </p:cNvCxnSpPr>
          <p:nvPr/>
        </p:nvCxnSpPr>
        <p:spPr>
          <a:xfrm flipV="1">
            <a:off x="3883385" y="3125223"/>
            <a:ext cx="4511637" cy="2685"/>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9">
            <a:extLst>
              <a:ext uri="{FF2B5EF4-FFF2-40B4-BE49-F238E27FC236}">
                <a16:creationId xmlns:a16="http://schemas.microsoft.com/office/drawing/2014/main" id="{86EE4B46-F073-46F0-BAFB-A20080DFE793}"/>
              </a:ext>
            </a:extLst>
          </p:cNvPr>
          <p:cNvGrpSpPr/>
          <p:nvPr/>
        </p:nvGrpSpPr>
        <p:grpSpPr>
          <a:xfrm>
            <a:off x="8400032" y="2099441"/>
            <a:ext cx="3586239" cy="3030657"/>
            <a:chOff x="8400032" y="2656408"/>
            <a:chExt cx="3586239" cy="3030657"/>
          </a:xfrm>
        </p:grpSpPr>
        <p:cxnSp>
          <p:nvCxnSpPr>
            <p:cNvPr id="8" name="Straight Connector 64">
              <a:extLst>
                <a:ext uri="{FF2B5EF4-FFF2-40B4-BE49-F238E27FC236}">
                  <a16:creationId xmlns:a16="http://schemas.microsoft.com/office/drawing/2014/main" id="{2D5B31E5-BCD2-457E-AE0D-4BCAF77B8C6A}"/>
                </a:ext>
              </a:extLst>
            </p:cNvPr>
            <p:cNvCxnSpPr>
              <a:endCxn id="16" idx="2"/>
            </p:cNvCxnSpPr>
            <p:nvPr/>
          </p:nvCxnSpPr>
          <p:spPr>
            <a:xfrm>
              <a:off x="8400032" y="3679091"/>
              <a:ext cx="3245430" cy="13793"/>
            </a:xfrm>
            <a:prstGeom prst="line">
              <a:avLst/>
            </a:prstGeom>
            <a:ln w="76200">
              <a:solidFill>
                <a:srgbClr val="F7991B"/>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6">
              <a:extLst>
                <a:ext uri="{FF2B5EF4-FFF2-40B4-BE49-F238E27FC236}">
                  <a16:creationId xmlns:a16="http://schemas.microsoft.com/office/drawing/2014/main" id="{4B8CD60C-8DF6-429D-BFD3-6B8193F38CF0}"/>
                </a:ext>
              </a:extLst>
            </p:cNvPr>
            <p:cNvGrpSpPr/>
            <p:nvPr/>
          </p:nvGrpSpPr>
          <p:grpSpPr>
            <a:xfrm>
              <a:off x="8530707" y="2656408"/>
              <a:ext cx="3455564" cy="3030657"/>
              <a:chOff x="8530707" y="2663372"/>
              <a:chExt cx="3455564" cy="3030657"/>
            </a:xfrm>
          </p:grpSpPr>
          <p:grpSp>
            <p:nvGrpSpPr>
              <p:cNvPr id="10" name="Group 15">
                <a:extLst>
                  <a:ext uri="{FF2B5EF4-FFF2-40B4-BE49-F238E27FC236}">
                    <a16:creationId xmlns:a16="http://schemas.microsoft.com/office/drawing/2014/main" id="{A43B1280-7549-45F8-AC0D-9E41E22B5AF7}"/>
                  </a:ext>
                </a:extLst>
              </p:cNvPr>
              <p:cNvGrpSpPr/>
              <p:nvPr/>
            </p:nvGrpSpPr>
            <p:grpSpPr>
              <a:xfrm>
                <a:off x="8744224" y="3039948"/>
                <a:ext cx="1314737" cy="1300690"/>
                <a:chOff x="8744224" y="3039948"/>
                <a:chExt cx="1314737" cy="1300690"/>
              </a:xfrm>
            </p:grpSpPr>
            <p:sp>
              <p:nvSpPr>
                <p:cNvPr id="25" name="Oval 389">
                  <a:extLst>
                    <a:ext uri="{FF2B5EF4-FFF2-40B4-BE49-F238E27FC236}">
                      <a16:creationId xmlns:a16="http://schemas.microsoft.com/office/drawing/2014/main" id="{032C369C-3F9E-4746-8DE0-06C1C742AEF1}"/>
                    </a:ext>
                  </a:extLst>
                </p:cNvPr>
                <p:cNvSpPr/>
                <p:nvPr/>
              </p:nvSpPr>
              <p:spPr bwMode="auto">
                <a:xfrm flipH="1" flipV="1">
                  <a:off x="8744224" y="3039948"/>
                  <a:ext cx="1314737" cy="1300690"/>
                </a:xfrm>
                <a:prstGeom prst="ellipse">
                  <a:avLst/>
                </a:prstGeom>
                <a:solidFill>
                  <a:schemeClr val="bg1"/>
                </a:solidFill>
                <a:ln w="76200">
                  <a:solidFill>
                    <a:srgbClr val="F7991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26" name="Rectangle 390">
                  <a:extLst>
                    <a:ext uri="{FF2B5EF4-FFF2-40B4-BE49-F238E27FC236}">
                      <a16:creationId xmlns:a16="http://schemas.microsoft.com/office/drawing/2014/main" id="{13B5F72A-6814-48E0-871A-146E54A98862}"/>
                    </a:ext>
                  </a:extLst>
                </p:cNvPr>
                <p:cNvSpPr/>
                <p:nvPr/>
              </p:nvSpPr>
              <p:spPr>
                <a:xfrm>
                  <a:off x="8746284" y="3759640"/>
                  <a:ext cx="1151748" cy="2769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SEGUIMIENTO DE DOCUMENTO</a:t>
                  </a:r>
                </a:p>
              </p:txBody>
            </p:sp>
            <p:grpSp>
              <p:nvGrpSpPr>
                <p:cNvPr id="27" name="Group 391">
                  <a:extLst>
                    <a:ext uri="{FF2B5EF4-FFF2-40B4-BE49-F238E27FC236}">
                      <a16:creationId xmlns:a16="http://schemas.microsoft.com/office/drawing/2014/main" id="{61279028-0CA6-4235-A56A-33D8026D28C8}"/>
                    </a:ext>
                  </a:extLst>
                </p:cNvPr>
                <p:cNvGrpSpPr/>
                <p:nvPr/>
              </p:nvGrpSpPr>
              <p:grpSpPr>
                <a:xfrm>
                  <a:off x="9150814" y="3223405"/>
                  <a:ext cx="454978" cy="434243"/>
                  <a:chOff x="4881794" y="3230369"/>
                  <a:chExt cx="712232" cy="728867"/>
                </a:xfrm>
                <a:solidFill>
                  <a:schemeClr val="accent1"/>
                </a:solidFill>
              </p:grpSpPr>
              <p:grpSp>
                <p:nvGrpSpPr>
                  <p:cNvPr id="28" name="Group 392">
                    <a:extLst>
                      <a:ext uri="{FF2B5EF4-FFF2-40B4-BE49-F238E27FC236}">
                        <a16:creationId xmlns:a16="http://schemas.microsoft.com/office/drawing/2014/main" id="{4A09E50D-0260-4350-A787-526A4D8FA6A8}"/>
                      </a:ext>
                    </a:extLst>
                  </p:cNvPr>
                  <p:cNvGrpSpPr/>
                  <p:nvPr/>
                </p:nvGrpSpPr>
                <p:grpSpPr>
                  <a:xfrm>
                    <a:off x="4881794" y="3454304"/>
                    <a:ext cx="394992" cy="504932"/>
                    <a:chOff x="13131800" y="957263"/>
                    <a:chExt cx="4916488" cy="6284912"/>
                  </a:xfrm>
                  <a:grpFill/>
                </p:grpSpPr>
                <p:sp>
                  <p:nvSpPr>
                    <p:cNvPr id="35" name="Freeform 32">
                      <a:extLst>
                        <a:ext uri="{FF2B5EF4-FFF2-40B4-BE49-F238E27FC236}">
                          <a16:creationId xmlns:a16="http://schemas.microsoft.com/office/drawing/2014/main" id="{CC5D8437-F28C-42BF-ADF8-426A0B8A2C57}"/>
                        </a:ext>
                      </a:extLst>
                    </p:cNvPr>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6" name="Rectangle 33">
                      <a:extLst>
                        <a:ext uri="{FF2B5EF4-FFF2-40B4-BE49-F238E27FC236}">
                          <a16:creationId xmlns:a16="http://schemas.microsoft.com/office/drawing/2014/main" id="{C268622F-1B3C-4C42-91C8-D54BADCE5FB2}"/>
                        </a:ext>
                      </a:extLst>
                    </p:cNvPr>
                    <p:cNvSpPr>
                      <a:spLocks noChangeArrowheads="1"/>
                    </p:cNvSpPr>
                    <p:nvPr/>
                  </p:nvSpPr>
                  <p:spPr bwMode="auto">
                    <a:xfrm>
                      <a:off x="13925548" y="3071821"/>
                      <a:ext cx="3267068" cy="6016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7" name="Rectangle 34">
                      <a:extLst>
                        <a:ext uri="{FF2B5EF4-FFF2-40B4-BE49-F238E27FC236}">
                          <a16:creationId xmlns:a16="http://schemas.microsoft.com/office/drawing/2014/main" id="{C9F39CA0-2597-4814-98A7-4050AD01DA60}"/>
                        </a:ext>
                      </a:extLst>
                    </p:cNvPr>
                    <p:cNvSpPr>
                      <a:spLocks noChangeArrowheads="1"/>
                    </p:cNvSpPr>
                    <p:nvPr/>
                  </p:nvSpPr>
                  <p:spPr bwMode="auto">
                    <a:xfrm>
                      <a:off x="13925550" y="5581650"/>
                      <a:ext cx="3267075" cy="6048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8" name="Rectangle 35">
                      <a:extLst>
                        <a:ext uri="{FF2B5EF4-FFF2-40B4-BE49-F238E27FC236}">
                          <a16:creationId xmlns:a16="http://schemas.microsoft.com/office/drawing/2014/main" id="{C0135291-D46F-4B58-A332-2FEFDBFE291D}"/>
                        </a:ext>
                      </a:extLst>
                    </p:cNvPr>
                    <p:cNvSpPr>
                      <a:spLocks noChangeArrowheads="1"/>
                    </p:cNvSpPr>
                    <p:nvPr/>
                  </p:nvSpPr>
                  <p:spPr bwMode="auto">
                    <a:xfrm>
                      <a:off x="13925564" y="4327517"/>
                      <a:ext cx="3267068" cy="6000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grpSp>
                <p:nvGrpSpPr>
                  <p:cNvPr id="29" name="Group 393">
                    <a:extLst>
                      <a:ext uri="{FF2B5EF4-FFF2-40B4-BE49-F238E27FC236}">
                        <a16:creationId xmlns:a16="http://schemas.microsoft.com/office/drawing/2014/main" id="{232A41D0-5137-458A-BE10-4ACF204E3CBC}"/>
                      </a:ext>
                    </a:extLst>
                  </p:cNvPr>
                  <p:cNvGrpSpPr/>
                  <p:nvPr/>
                </p:nvGrpSpPr>
                <p:grpSpPr>
                  <a:xfrm>
                    <a:off x="5397632" y="3230369"/>
                    <a:ext cx="196394" cy="251057"/>
                    <a:chOff x="13131800" y="957263"/>
                    <a:chExt cx="4916488" cy="6284912"/>
                  </a:xfrm>
                  <a:grpFill/>
                </p:grpSpPr>
                <p:sp>
                  <p:nvSpPr>
                    <p:cNvPr id="31" name="Freeform 32">
                      <a:extLst>
                        <a:ext uri="{FF2B5EF4-FFF2-40B4-BE49-F238E27FC236}">
                          <a16:creationId xmlns:a16="http://schemas.microsoft.com/office/drawing/2014/main" id="{A4DD6F46-04AE-4BEE-9BA0-EEBAD21A304C}"/>
                        </a:ext>
                      </a:extLst>
                    </p:cNvPr>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solidFill>
                      <a:srgbClr val="00205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2" name="Rectangle 33">
                      <a:extLst>
                        <a:ext uri="{FF2B5EF4-FFF2-40B4-BE49-F238E27FC236}">
                          <a16:creationId xmlns:a16="http://schemas.microsoft.com/office/drawing/2014/main" id="{A8346973-B5DD-437C-8FBB-1FBC9D8972D2}"/>
                        </a:ext>
                      </a:extLst>
                    </p:cNvPr>
                    <p:cNvSpPr>
                      <a:spLocks noChangeArrowheads="1"/>
                    </p:cNvSpPr>
                    <p:nvPr/>
                  </p:nvSpPr>
                  <p:spPr bwMode="auto">
                    <a:xfrm>
                      <a:off x="13925550" y="3071813"/>
                      <a:ext cx="3267075" cy="60166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3" name="Rectangle 34">
                      <a:extLst>
                        <a:ext uri="{FF2B5EF4-FFF2-40B4-BE49-F238E27FC236}">
                          <a16:creationId xmlns:a16="http://schemas.microsoft.com/office/drawing/2014/main" id="{6920067E-85A0-44C3-869E-1DF2AF85CA40}"/>
                        </a:ext>
                      </a:extLst>
                    </p:cNvPr>
                    <p:cNvSpPr>
                      <a:spLocks noChangeArrowheads="1"/>
                    </p:cNvSpPr>
                    <p:nvPr/>
                  </p:nvSpPr>
                  <p:spPr bwMode="auto">
                    <a:xfrm>
                      <a:off x="13925550" y="5581650"/>
                      <a:ext cx="3267075" cy="6048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34" name="Rectangle 35">
                      <a:extLst>
                        <a:ext uri="{FF2B5EF4-FFF2-40B4-BE49-F238E27FC236}">
                          <a16:creationId xmlns:a16="http://schemas.microsoft.com/office/drawing/2014/main" id="{60A13240-6606-48D8-9409-9394F8663F30}"/>
                        </a:ext>
                      </a:extLst>
                    </p:cNvPr>
                    <p:cNvSpPr>
                      <a:spLocks noChangeArrowheads="1"/>
                    </p:cNvSpPr>
                    <p:nvPr/>
                  </p:nvSpPr>
                  <p:spPr bwMode="auto">
                    <a:xfrm>
                      <a:off x="13925550" y="4327525"/>
                      <a:ext cx="3267075" cy="600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cxnSp>
                <p:nvCxnSpPr>
                  <p:cNvPr id="30" name="Straight Connector 394">
                    <a:extLst>
                      <a:ext uri="{FF2B5EF4-FFF2-40B4-BE49-F238E27FC236}">
                        <a16:creationId xmlns:a16="http://schemas.microsoft.com/office/drawing/2014/main" id="{C8518DEB-545A-45B7-ACD5-F8EF30D9F96B}"/>
                      </a:ext>
                    </a:extLst>
                  </p:cNvPr>
                  <p:cNvCxnSpPr/>
                  <p:nvPr/>
                </p:nvCxnSpPr>
                <p:spPr>
                  <a:xfrm flipH="1">
                    <a:off x="5253135" y="3379746"/>
                    <a:ext cx="66722" cy="63250"/>
                  </a:xfrm>
                  <a:prstGeom prst="line">
                    <a:avLst/>
                  </a:prstGeom>
                  <a:grpFill/>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 name="Group 14">
                <a:extLst>
                  <a:ext uri="{FF2B5EF4-FFF2-40B4-BE49-F238E27FC236}">
                    <a16:creationId xmlns:a16="http://schemas.microsoft.com/office/drawing/2014/main" id="{19222241-CDDE-4B4D-B20C-0BEF58D10974}"/>
                  </a:ext>
                </a:extLst>
              </p:cNvPr>
              <p:cNvGrpSpPr/>
              <p:nvPr/>
            </p:nvGrpSpPr>
            <p:grpSpPr>
              <a:xfrm>
                <a:off x="10295732" y="3045093"/>
                <a:ext cx="1349730" cy="1309511"/>
                <a:chOff x="10295732" y="3045093"/>
                <a:chExt cx="1349730" cy="1309511"/>
              </a:xfrm>
            </p:grpSpPr>
            <p:sp>
              <p:nvSpPr>
                <p:cNvPr id="16" name="Oval 424">
                  <a:extLst>
                    <a:ext uri="{FF2B5EF4-FFF2-40B4-BE49-F238E27FC236}">
                      <a16:creationId xmlns:a16="http://schemas.microsoft.com/office/drawing/2014/main" id="{C33E3345-E89E-4ACE-9DF4-6B0A0CEEA95E}"/>
                    </a:ext>
                  </a:extLst>
                </p:cNvPr>
                <p:cNvSpPr/>
                <p:nvPr/>
              </p:nvSpPr>
              <p:spPr bwMode="auto">
                <a:xfrm flipH="1" flipV="1">
                  <a:off x="10366086" y="3045093"/>
                  <a:ext cx="1279376" cy="1309511"/>
                </a:xfrm>
                <a:prstGeom prst="ellipse">
                  <a:avLst/>
                </a:prstGeom>
                <a:solidFill>
                  <a:schemeClr val="bg1"/>
                </a:solidFill>
                <a:ln w="76200">
                  <a:solidFill>
                    <a:srgbClr val="F7991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17" name="Rectangle 425">
                  <a:extLst>
                    <a:ext uri="{FF2B5EF4-FFF2-40B4-BE49-F238E27FC236}">
                      <a16:creationId xmlns:a16="http://schemas.microsoft.com/office/drawing/2014/main" id="{A990D7F5-7A3E-4929-B401-3F8B1D84700A}"/>
                    </a:ext>
                  </a:extLst>
                </p:cNvPr>
                <p:cNvSpPr/>
                <p:nvPr/>
              </p:nvSpPr>
              <p:spPr>
                <a:xfrm>
                  <a:off x="10295732" y="3759640"/>
                  <a:ext cx="1260932" cy="2769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REVOCACIÓN DE ACCESO</a:t>
                  </a:r>
                </a:p>
              </p:txBody>
            </p:sp>
            <p:grpSp>
              <p:nvGrpSpPr>
                <p:cNvPr id="18" name="Group 426">
                  <a:extLst>
                    <a:ext uri="{FF2B5EF4-FFF2-40B4-BE49-F238E27FC236}">
                      <a16:creationId xmlns:a16="http://schemas.microsoft.com/office/drawing/2014/main" id="{0F1AE976-6105-4D93-A850-EE703864772D}"/>
                    </a:ext>
                  </a:extLst>
                </p:cNvPr>
                <p:cNvGrpSpPr/>
                <p:nvPr/>
              </p:nvGrpSpPr>
              <p:grpSpPr>
                <a:xfrm>
                  <a:off x="10788199" y="3169722"/>
                  <a:ext cx="428442" cy="508349"/>
                  <a:chOff x="8329999" y="3221892"/>
                  <a:chExt cx="560746" cy="660022"/>
                </a:xfrm>
                <a:solidFill>
                  <a:schemeClr val="accent1"/>
                </a:solidFill>
              </p:grpSpPr>
              <p:sp>
                <p:nvSpPr>
                  <p:cNvPr id="19" name="Freeform 15">
                    <a:extLst>
                      <a:ext uri="{FF2B5EF4-FFF2-40B4-BE49-F238E27FC236}">
                        <a16:creationId xmlns:a16="http://schemas.microsoft.com/office/drawing/2014/main" id="{65286439-09F3-4FA9-BC6F-EB66A56D3F18}"/>
                      </a:ext>
                    </a:extLst>
                  </p:cNvPr>
                  <p:cNvSpPr>
                    <a:spLocks noEditPoints="1"/>
                  </p:cNvSpPr>
                  <p:nvPr/>
                </p:nvSpPr>
                <p:spPr bwMode="auto">
                  <a:xfrm>
                    <a:off x="8575037" y="3221892"/>
                    <a:ext cx="315708" cy="315708"/>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nvGrpSpPr>
                  <p:cNvPr id="20" name="Group 428">
                    <a:extLst>
                      <a:ext uri="{FF2B5EF4-FFF2-40B4-BE49-F238E27FC236}">
                        <a16:creationId xmlns:a16="http://schemas.microsoft.com/office/drawing/2014/main" id="{2B15F710-E94F-489F-AF28-1D3E9BC5A84E}"/>
                      </a:ext>
                    </a:extLst>
                  </p:cNvPr>
                  <p:cNvGrpSpPr/>
                  <p:nvPr/>
                </p:nvGrpSpPr>
                <p:grpSpPr>
                  <a:xfrm>
                    <a:off x="8329999" y="3376982"/>
                    <a:ext cx="394992" cy="504932"/>
                    <a:chOff x="13131800" y="957263"/>
                    <a:chExt cx="4916488" cy="6284912"/>
                  </a:xfrm>
                  <a:grpFill/>
                </p:grpSpPr>
                <p:sp>
                  <p:nvSpPr>
                    <p:cNvPr id="21" name="Freeform 32">
                      <a:extLst>
                        <a:ext uri="{FF2B5EF4-FFF2-40B4-BE49-F238E27FC236}">
                          <a16:creationId xmlns:a16="http://schemas.microsoft.com/office/drawing/2014/main" id="{B676AAE4-8FF9-4992-B478-A8DDEBEFE742}"/>
                        </a:ext>
                      </a:extLst>
                    </p:cNvPr>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22" name="Rectangle 33">
                      <a:extLst>
                        <a:ext uri="{FF2B5EF4-FFF2-40B4-BE49-F238E27FC236}">
                          <a16:creationId xmlns:a16="http://schemas.microsoft.com/office/drawing/2014/main" id="{5AAE2E41-FB80-4595-9691-633F5C7738D7}"/>
                        </a:ext>
                      </a:extLst>
                    </p:cNvPr>
                    <p:cNvSpPr>
                      <a:spLocks noChangeArrowheads="1"/>
                    </p:cNvSpPr>
                    <p:nvPr/>
                  </p:nvSpPr>
                  <p:spPr bwMode="auto">
                    <a:xfrm>
                      <a:off x="13925550" y="3071813"/>
                      <a:ext cx="3267075" cy="60166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23" name="Rectangle 34">
                      <a:extLst>
                        <a:ext uri="{FF2B5EF4-FFF2-40B4-BE49-F238E27FC236}">
                          <a16:creationId xmlns:a16="http://schemas.microsoft.com/office/drawing/2014/main" id="{7DF5FEA1-9C0A-4BB2-BFAC-E8D7E244E827}"/>
                        </a:ext>
                      </a:extLst>
                    </p:cNvPr>
                    <p:cNvSpPr>
                      <a:spLocks noChangeArrowheads="1"/>
                    </p:cNvSpPr>
                    <p:nvPr/>
                  </p:nvSpPr>
                  <p:spPr bwMode="auto">
                    <a:xfrm>
                      <a:off x="13925550" y="5581650"/>
                      <a:ext cx="3267075" cy="6048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24" name="Rectangle 35">
                      <a:extLst>
                        <a:ext uri="{FF2B5EF4-FFF2-40B4-BE49-F238E27FC236}">
                          <a16:creationId xmlns:a16="http://schemas.microsoft.com/office/drawing/2014/main" id="{E6E7D6DE-1843-4CED-A873-D1605CDAD372}"/>
                        </a:ext>
                      </a:extLst>
                    </p:cNvPr>
                    <p:cNvSpPr>
                      <a:spLocks noChangeArrowheads="1"/>
                    </p:cNvSpPr>
                    <p:nvPr/>
                  </p:nvSpPr>
                  <p:spPr bwMode="auto">
                    <a:xfrm>
                      <a:off x="13925550" y="4327525"/>
                      <a:ext cx="3267075" cy="600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grpSp>
          </p:grpSp>
          <p:sp>
            <p:nvSpPr>
              <p:cNvPr id="12" name="Rectangle 71">
                <a:extLst>
                  <a:ext uri="{FF2B5EF4-FFF2-40B4-BE49-F238E27FC236}">
                    <a16:creationId xmlns:a16="http://schemas.microsoft.com/office/drawing/2014/main" id="{73981A72-538D-42C5-BABD-9E96993152A6}"/>
                  </a:ext>
                </a:extLst>
              </p:cNvPr>
              <p:cNvSpPr/>
              <p:nvPr/>
            </p:nvSpPr>
            <p:spPr>
              <a:xfrm>
                <a:off x="8530707" y="5016921"/>
                <a:ext cx="3454443" cy="677108"/>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err="1">
                    <a:ln>
                      <a:noFill/>
                    </a:ln>
                    <a:solidFill>
                      <a:srgbClr val="F7991B"/>
                    </a:solidFill>
                    <a:effectLst/>
                    <a:uLnTx/>
                    <a:uFillTx/>
                  </a:rPr>
                  <a:t>Seguimiento</a:t>
                </a:r>
                <a:endParaRPr kumimoji="0" lang="en-US" sz="4400" b="0" i="0" u="none" strike="noStrike" kern="0" cap="none" spc="0" normalizeH="0" baseline="0" noProof="0" dirty="0">
                  <a:ln>
                    <a:noFill/>
                  </a:ln>
                  <a:solidFill>
                    <a:srgbClr val="F7991B"/>
                  </a:solidFill>
                  <a:effectLst/>
                  <a:uLnTx/>
                  <a:uFillTx/>
                </a:endParaRPr>
              </a:p>
            </p:txBody>
          </p:sp>
          <p:grpSp>
            <p:nvGrpSpPr>
              <p:cNvPr id="13" name="Group 72">
                <a:extLst>
                  <a:ext uri="{FF2B5EF4-FFF2-40B4-BE49-F238E27FC236}">
                    <a16:creationId xmlns:a16="http://schemas.microsoft.com/office/drawing/2014/main" id="{01981CB9-3522-432A-AE82-4AF1DF7476D9}"/>
                  </a:ext>
                </a:extLst>
              </p:cNvPr>
              <p:cNvGrpSpPr/>
              <p:nvPr/>
            </p:nvGrpSpPr>
            <p:grpSpPr>
              <a:xfrm>
                <a:off x="8531827" y="2663372"/>
                <a:ext cx="3454444" cy="2025703"/>
                <a:chOff x="3811979" y="2663372"/>
                <a:chExt cx="4545251" cy="2025703"/>
              </a:xfrm>
            </p:grpSpPr>
            <p:cxnSp>
              <p:nvCxnSpPr>
                <p:cNvPr id="14" name="Straight Connector 73">
                  <a:extLst>
                    <a:ext uri="{FF2B5EF4-FFF2-40B4-BE49-F238E27FC236}">
                      <a16:creationId xmlns:a16="http://schemas.microsoft.com/office/drawing/2014/main" id="{AE0283B7-7C82-4853-B387-93CC6E7997ED}"/>
                    </a:ext>
                  </a:extLst>
                </p:cNvPr>
                <p:cNvCxnSpPr/>
                <p:nvPr/>
              </p:nvCxnSpPr>
              <p:spPr>
                <a:xfrm>
                  <a:off x="3811979" y="2663372"/>
                  <a:ext cx="4545251" cy="0"/>
                </a:xfrm>
                <a:prstGeom prst="line">
                  <a:avLst/>
                </a:prstGeom>
                <a:ln w="76200">
                  <a:solidFill>
                    <a:srgbClr val="F7991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74">
                  <a:extLst>
                    <a:ext uri="{FF2B5EF4-FFF2-40B4-BE49-F238E27FC236}">
                      <a16:creationId xmlns:a16="http://schemas.microsoft.com/office/drawing/2014/main" id="{4052768B-BA27-440B-9B7E-BC06208CE88A}"/>
                    </a:ext>
                  </a:extLst>
                </p:cNvPr>
                <p:cNvCxnSpPr/>
                <p:nvPr/>
              </p:nvCxnSpPr>
              <p:spPr>
                <a:xfrm>
                  <a:off x="3811979" y="4689075"/>
                  <a:ext cx="4545251" cy="0"/>
                </a:xfrm>
                <a:prstGeom prst="line">
                  <a:avLst/>
                </a:prstGeom>
                <a:ln w="76200">
                  <a:solidFill>
                    <a:srgbClr val="F7991B"/>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9" name="Group 2">
            <a:extLst>
              <a:ext uri="{FF2B5EF4-FFF2-40B4-BE49-F238E27FC236}">
                <a16:creationId xmlns:a16="http://schemas.microsoft.com/office/drawing/2014/main" id="{DE2D2E5B-1FEC-47B8-8851-B9C4A806B408}"/>
              </a:ext>
            </a:extLst>
          </p:cNvPr>
          <p:cNvGrpSpPr/>
          <p:nvPr/>
        </p:nvGrpSpPr>
        <p:grpSpPr>
          <a:xfrm>
            <a:off x="195988" y="2103069"/>
            <a:ext cx="3764889" cy="3022529"/>
            <a:chOff x="118496" y="2660036"/>
            <a:chExt cx="3764889" cy="3022529"/>
          </a:xfrm>
        </p:grpSpPr>
        <p:cxnSp>
          <p:nvCxnSpPr>
            <p:cNvPr id="40" name="Straight Connector 77">
              <a:extLst>
                <a:ext uri="{FF2B5EF4-FFF2-40B4-BE49-F238E27FC236}">
                  <a16:creationId xmlns:a16="http://schemas.microsoft.com/office/drawing/2014/main" id="{7F93D5B2-BD45-4715-AAE3-70EB277DF5D7}"/>
                </a:ext>
              </a:extLst>
            </p:cNvPr>
            <p:cNvCxnSpPr/>
            <p:nvPr/>
          </p:nvCxnSpPr>
          <p:spPr>
            <a:xfrm flipV="1">
              <a:off x="581099" y="3671107"/>
              <a:ext cx="3302286" cy="7982"/>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21">
              <a:extLst>
                <a:ext uri="{FF2B5EF4-FFF2-40B4-BE49-F238E27FC236}">
                  <a16:creationId xmlns:a16="http://schemas.microsoft.com/office/drawing/2014/main" id="{7D0833A4-6037-42FB-9C10-BCBB9AC1C5B9}"/>
                </a:ext>
              </a:extLst>
            </p:cNvPr>
            <p:cNvGrpSpPr/>
            <p:nvPr/>
          </p:nvGrpSpPr>
          <p:grpSpPr>
            <a:xfrm>
              <a:off x="2141388" y="3009235"/>
              <a:ext cx="1305998" cy="1344614"/>
              <a:chOff x="2141388" y="3009235"/>
              <a:chExt cx="1305998" cy="1344614"/>
            </a:xfrm>
          </p:grpSpPr>
          <p:sp>
            <p:nvSpPr>
              <p:cNvPr id="50" name="Oval 336">
                <a:extLst>
                  <a:ext uri="{FF2B5EF4-FFF2-40B4-BE49-F238E27FC236}">
                    <a16:creationId xmlns:a16="http://schemas.microsoft.com/office/drawing/2014/main" id="{2063C08E-BE09-4B92-9DEE-E8815FDB1080}"/>
                  </a:ext>
                </a:extLst>
              </p:cNvPr>
              <p:cNvSpPr/>
              <p:nvPr/>
            </p:nvSpPr>
            <p:spPr bwMode="auto">
              <a:xfrm flipH="1" flipV="1">
                <a:off x="2141388" y="3009235"/>
                <a:ext cx="1305998" cy="1344614"/>
              </a:xfrm>
              <a:prstGeom prst="ellipse">
                <a:avLst/>
              </a:prstGeom>
              <a:solidFill>
                <a:schemeClr val="bg1"/>
              </a:solidFill>
              <a:ln w="762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51" name="Rectangle 339">
                <a:extLst>
                  <a:ext uri="{FF2B5EF4-FFF2-40B4-BE49-F238E27FC236}">
                    <a16:creationId xmlns:a16="http://schemas.microsoft.com/office/drawing/2014/main" id="{4BDA1BFD-C27A-4392-ADE5-6B6C9E225D25}"/>
                  </a:ext>
                </a:extLst>
              </p:cNvPr>
              <p:cNvSpPr/>
              <p:nvPr/>
            </p:nvSpPr>
            <p:spPr>
              <a:xfrm>
                <a:off x="2155965" y="3828335"/>
                <a:ext cx="1034594" cy="138499"/>
              </a:xfrm>
              <a:prstGeom prst="rect">
                <a:avLst/>
              </a:prstGeom>
              <a:noFill/>
              <a:ln>
                <a:noFill/>
              </a:ln>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ETIQUETADO</a:t>
                </a:r>
              </a:p>
            </p:txBody>
          </p:sp>
          <p:sp>
            <p:nvSpPr>
              <p:cNvPr id="52" name="Freeform 110">
                <a:extLst>
                  <a:ext uri="{FF2B5EF4-FFF2-40B4-BE49-F238E27FC236}">
                    <a16:creationId xmlns:a16="http://schemas.microsoft.com/office/drawing/2014/main" id="{C24F1ADF-8D8E-45E6-BC24-10C26ABAE032}"/>
                  </a:ext>
                </a:extLst>
              </p:cNvPr>
              <p:cNvSpPr>
                <a:spLocks noEditPoints="1"/>
              </p:cNvSpPr>
              <p:nvPr/>
            </p:nvSpPr>
            <p:spPr bwMode="black">
              <a:xfrm>
                <a:off x="2595650" y="3238601"/>
                <a:ext cx="409426" cy="41904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accent1"/>
                  </a:solidFill>
                  <a:effectLst/>
                  <a:uLnTx/>
                  <a:uFillTx/>
                  <a:ea typeface="+mn-ea"/>
                  <a:cs typeface="+mn-cs"/>
                </a:endParaRPr>
              </a:p>
            </p:txBody>
          </p:sp>
        </p:grpSp>
        <p:grpSp>
          <p:nvGrpSpPr>
            <p:cNvPr id="42" name="Group 20">
              <a:extLst>
                <a:ext uri="{FF2B5EF4-FFF2-40B4-BE49-F238E27FC236}">
                  <a16:creationId xmlns:a16="http://schemas.microsoft.com/office/drawing/2014/main" id="{E7A07AE2-3FEA-42D9-BB12-03708A6A3459}"/>
                </a:ext>
              </a:extLst>
            </p:cNvPr>
            <p:cNvGrpSpPr/>
            <p:nvPr/>
          </p:nvGrpSpPr>
          <p:grpSpPr>
            <a:xfrm>
              <a:off x="401890" y="3044011"/>
              <a:ext cx="1442694" cy="1291592"/>
              <a:chOff x="401890" y="3044011"/>
              <a:chExt cx="1442694" cy="1291592"/>
            </a:xfrm>
          </p:grpSpPr>
          <p:sp>
            <p:nvSpPr>
              <p:cNvPr id="47" name="Oval 337">
                <a:extLst>
                  <a:ext uri="{FF2B5EF4-FFF2-40B4-BE49-F238E27FC236}">
                    <a16:creationId xmlns:a16="http://schemas.microsoft.com/office/drawing/2014/main" id="{88C9BF37-66AB-49A3-9DE1-B6D82480DFC5}"/>
                  </a:ext>
                </a:extLst>
              </p:cNvPr>
              <p:cNvSpPr/>
              <p:nvPr/>
            </p:nvSpPr>
            <p:spPr bwMode="auto">
              <a:xfrm flipH="1" flipV="1">
                <a:off x="550164" y="3044011"/>
                <a:ext cx="1294420" cy="1291592"/>
              </a:xfrm>
              <a:prstGeom prst="ellipse">
                <a:avLst/>
              </a:prstGeom>
              <a:solidFill>
                <a:schemeClr val="bg1"/>
              </a:solidFill>
              <a:ln w="762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pic>
            <p:nvPicPr>
              <p:cNvPr id="48" name="Picture 341">
                <a:extLst>
                  <a:ext uri="{FF2B5EF4-FFF2-40B4-BE49-F238E27FC236}">
                    <a16:creationId xmlns:a16="http://schemas.microsoft.com/office/drawing/2014/main" id="{2283AED0-8819-4487-8BEA-3F424310F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1" y="3245177"/>
                <a:ext cx="383066" cy="485600"/>
              </a:xfrm>
              <a:prstGeom prst="rect">
                <a:avLst/>
              </a:prstGeom>
            </p:spPr>
          </p:pic>
          <p:sp>
            <p:nvSpPr>
              <p:cNvPr id="49" name="Rectangle 340">
                <a:extLst>
                  <a:ext uri="{FF2B5EF4-FFF2-40B4-BE49-F238E27FC236}">
                    <a16:creationId xmlns:a16="http://schemas.microsoft.com/office/drawing/2014/main" id="{39EEB5D8-849A-4CA8-B0D5-C29C7A2F5388}"/>
                  </a:ext>
                </a:extLst>
              </p:cNvPr>
              <p:cNvSpPr/>
              <p:nvPr/>
            </p:nvSpPr>
            <p:spPr>
              <a:xfrm>
                <a:off x="401890" y="3828335"/>
                <a:ext cx="1370314" cy="1384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CLASIFICACIÓN</a:t>
                </a:r>
              </a:p>
            </p:txBody>
          </p:sp>
        </p:grpSp>
        <p:grpSp>
          <p:nvGrpSpPr>
            <p:cNvPr id="43" name="Group 78">
              <a:extLst>
                <a:ext uri="{FF2B5EF4-FFF2-40B4-BE49-F238E27FC236}">
                  <a16:creationId xmlns:a16="http://schemas.microsoft.com/office/drawing/2014/main" id="{A378855B-8962-424C-B841-EB5C44545C21}"/>
                </a:ext>
              </a:extLst>
            </p:cNvPr>
            <p:cNvGrpSpPr/>
            <p:nvPr/>
          </p:nvGrpSpPr>
          <p:grpSpPr>
            <a:xfrm>
              <a:off x="118497" y="2660036"/>
              <a:ext cx="3615303" cy="2025704"/>
              <a:chOff x="3811979" y="2667000"/>
              <a:chExt cx="4545251" cy="2025704"/>
            </a:xfrm>
          </p:grpSpPr>
          <p:cxnSp>
            <p:nvCxnSpPr>
              <p:cNvPr id="45" name="Straight Connector 80">
                <a:extLst>
                  <a:ext uri="{FF2B5EF4-FFF2-40B4-BE49-F238E27FC236}">
                    <a16:creationId xmlns:a16="http://schemas.microsoft.com/office/drawing/2014/main" id="{B7A0C1E1-0F2D-465D-B556-F96942952CD4}"/>
                  </a:ext>
                </a:extLst>
              </p:cNvPr>
              <p:cNvCxnSpPr/>
              <p:nvPr/>
            </p:nvCxnSpPr>
            <p:spPr>
              <a:xfrm>
                <a:off x="3811979" y="2667000"/>
                <a:ext cx="4545251"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81">
                <a:extLst>
                  <a:ext uri="{FF2B5EF4-FFF2-40B4-BE49-F238E27FC236}">
                    <a16:creationId xmlns:a16="http://schemas.microsoft.com/office/drawing/2014/main" id="{201DA9F5-D213-4D37-87D9-27C5CE0C3D72}"/>
                  </a:ext>
                </a:extLst>
              </p:cNvPr>
              <p:cNvCxnSpPr/>
              <p:nvPr/>
            </p:nvCxnSpPr>
            <p:spPr>
              <a:xfrm>
                <a:off x="3811979" y="4692704"/>
                <a:ext cx="4545251"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Rectangle 82">
              <a:extLst>
                <a:ext uri="{FF2B5EF4-FFF2-40B4-BE49-F238E27FC236}">
                  <a16:creationId xmlns:a16="http://schemas.microsoft.com/office/drawing/2014/main" id="{D2B6342F-4C21-48BD-AA38-637A3CC5E00A}"/>
                </a:ext>
              </a:extLst>
            </p:cNvPr>
            <p:cNvSpPr/>
            <p:nvPr/>
          </p:nvSpPr>
          <p:spPr>
            <a:xfrm>
              <a:off x="118496" y="5005457"/>
              <a:ext cx="3616595" cy="677108"/>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err="1">
                  <a:ln>
                    <a:noFill/>
                  </a:ln>
                  <a:solidFill>
                    <a:srgbClr val="00B0F0"/>
                  </a:solidFill>
                  <a:effectLst/>
                  <a:uLnTx/>
                  <a:uFillTx/>
                </a:rPr>
                <a:t>Clasificación</a:t>
              </a:r>
              <a:endParaRPr kumimoji="0" lang="en-US" sz="4400" b="0" i="0" u="none" strike="noStrike" kern="0" cap="none" spc="0" normalizeH="0" baseline="0" noProof="0" dirty="0">
                <a:ln>
                  <a:noFill/>
                </a:ln>
                <a:solidFill>
                  <a:srgbClr val="00B0F0"/>
                </a:solidFill>
                <a:effectLst/>
                <a:uLnTx/>
                <a:uFillTx/>
              </a:endParaRPr>
            </a:p>
          </p:txBody>
        </p:sp>
      </p:grpSp>
      <p:grpSp>
        <p:nvGrpSpPr>
          <p:cNvPr id="53" name="Group 7">
            <a:extLst>
              <a:ext uri="{FF2B5EF4-FFF2-40B4-BE49-F238E27FC236}">
                <a16:creationId xmlns:a16="http://schemas.microsoft.com/office/drawing/2014/main" id="{AF085C6A-7598-4C74-B598-5D242919006F}"/>
              </a:ext>
            </a:extLst>
          </p:cNvPr>
          <p:cNvGrpSpPr/>
          <p:nvPr/>
        </p:nvGrpSpPr>
        <p:grpSpPr>
          <a:xfrm>
            <a:off x="3804942" y="2103069"/>
            <a:ext cx="4643942" cy="3034483"/>
            <a:chOff x="3804942" y="2660036"/>
            <a:chExt cx="4643942" cy="3034483"/>
          </a:xfrm>
        </p:grpSpPr>
        <p:grpSp>
          <p:nvGrpSpPr>
            <p:cNvPr id="54" name="Group 3">
              <a:extLst>
                <a:ext uri="{FF2B5EF4-FFF2-40B4-BE49-F238E27FC236}">
                  <a16:creationId xmlns:a16="http://schemas.microsoft.com/office/drawing/2014/main" id="{E032E06B-D0CC-4569-A150-0778A9BD49FD}"/>
                </a:ext>
              </a:extLst>
            </p:cNvPr>
            <p:cNvGrpSpPr/>
            <p:nvPr/>
          </p:nvGrpSpPr>
          <p:grpSpPr>
            <a:xfrm>
              <a:off x="3804942" y="2660036"/>
              <a:ext cx="4643942" cy="3034483"/>
              <a:chOff x="3713288" y="2667000"/>
              <a:chExt cx="4643942" cy="3034483"/>
            </a:xfrm>
          </p:grpSpPr>
          <p:grpSp>
            <p:nvGrpSpPr>
              <p:cNvPr id="63" name="Group 16">
                <a:extLst>
                  <a:ext uri="{FF2B5EF4-FFF2-40B4-BE49-F238E27FC236}">
                    <a16:creationId xmlns:a16="http://schemas.microsoft.com/office/drawing/2014/main" id="{29C8E8B4-20CF-4BA5-9192-722A0E21577A}"/>
                  </a:ext>
                </a:extLst>
              </p:cNvPr>
              <p:cNvGrpSpPr/>
              <p:nvPr/>
            </p:nvGrpSpPr>
            <p:grpSpPr>
              <a:xfrm>
                <a:off x="3791731" y="3022478"/>
                <a:ext cx="1335001" cy="1322894"/>
                <a:chOff x="3791731" y="3022478"/>
                <a:chExt cx="1335001" cy="1322894"/>
              </a:xfrm>
            </p:grpSpPr>
            <p:sp>
              <p:nvSpPr>
                <p:cNvPr id="72" name="Oval 456">
                  <a:extLst>
                    <a:ext uri="{FF2B5EF4-FFF2-40B4-BE49-F238E27FC236}">
                      <a16:creationId xmlns:a16="http://schemas.microsoft.com/office/drawing/2014/main" id="{F3DDF4CC-EA23-47AB-99BC-692E4C9FD837}"/>
                    </a:ext>
                  </a:extLst>
                </p:cNvPr>
                <p:cNvSpPr/>
                <p:nvPr/>
              </p:nvSpPr>
              <p:spPr bwMode="auto">
                <a:xfrm flipH="1" flipV="1">
                  <a:off x="3811979" y="3022478"/>
                  <a:ext cx="1314753" cy="1322894"/>
                </a:xfrm>
                <a:prstGeom prst="ellipse">
                  <a:avLst/>
                </a:prstGeom>
                <a:solidFill>
                  <a:schemeClr val="bg1"/>
                </a:solidFill>
                <a:ln w="762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3" name="Rectangle 457">
                  <a:extLst>
                    <a:ext uri="{FF2B5EF4-FFF2-40B4-BE49-F238E27FC236}">
                      <a16:creationId xmlns:a16="http://schemas.microsoft.com/office/drawing/2014/main" id="{2E53308E-4365-4CBB-B7ED-437F94C327AA}"/>
                    </a:ext>
                  </a:extLst>
                </p:cNvPr>
                <p:cNvSpPr/>
                <p:nvPr/>
              </p:nvSpPr>
              <p:spPr>
                <a:xfrm>
                  <a:off x="3791731" y="3828335"/>
                  <a:ext cx="1204075" cy="1384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CIFRADO</a:t>
                  </a:r>
                </a:p>
              </p:txBody>
            </p:sp>
            <p:grpSp>
              <p:nvGrpSpPr>
                <p:cNvPr id="74" name="Group 5">
                  <a:extLst>
                    <a:ext uri="{FF2B5EF4-FFF2-40B4-BE49-F238E27FC236}">
                      <a16:creationId xmlns:a16="http://schemas.microsoft.com/office/drawing/2014/main" id="{CE807434-C077-49C6-B704-A5A917DBBEB5}"/>
                    </a:ext>
                  </a:extLst>
                </p:cNvPr>
                <p:cNvGrpSpPr/>
                <p:nvPr/>
              </p:nvGrpSpPr>
              <p:grpSpPr>
                <a:xfrm>
                  <a:off x="4137279" y="3381977"/>
                  <a:ext cx="672874" cy="211244"/>
                  <a:chOff x="3976206" y="3274878"/>
                  <a:chExt cx="762555" cy="239399"/>
                </a:xfrm>
              </p:grpSpPr>
              <p:sp>
                <p:nvSpPr>
                  <p:cNvPr id="75" name="Freeform 24">
                    <a:extLst>
                      <a:ext uri="{FF2B5EF4-FFF2-40B4-BE49-F238E27FC236}">
                        <a16:creationId xmlns:a16="http://schemas.microsoft.com/office/drawing/2014/main" id="{0469E9A8-CB3B-4BA8-AD6F-5074D9AD9CA1}"/>
                      </a:ext>
                    </a:extLst>
                  </p:cNvPr>
                  <p:cNvSpPr>
                    <a:spLocks noEditPoints="1"/>
                  </p:cNvSpPr>
                  <p:nvPr/>
                </p:nvSpPr>
                <p:spPr bwMode="auto">
                  <a:xfrm>
                    <a:off x="3981508" y="3279822"/>
                    <a:ext cx="751952" cy="229510"/>
                  </a:xfrm>
                  <a:custGeom>
                    <a:avLst/>
                    <a:gdLst>
                      <a:gd name="T0" fmla="*/ 2282 w 2579"/>
                      <a:gd name="T1" fmla="*/ 842 h 842"/>
                      <a:gd name="T2" fmla="*/ 297 w 2579"/>
                      <a:gd name="T3" fmla="*/ 842 h 842"/>
                      <a:gd name="T4" fmla="*/ 0 w 2579"/>
                      <a:gd name="T5" fmla="*/ 544 h 842"/>
                      <a:gd name="T6" fmla="*/ 0 w 2579"/>
                      <a:gd name="T7" fmla="*/ 298 h 842"/>
                      <a:gd name="T8" fmla="*/ 297 w 2579"/>
                      <a:gd name="T9" fmla="*/ 0 h 842"/>
                      <a:gd name="T10" fmla="*/ 2299 w 2579"/>
                      <a:gd name="T11" fmla="*/ 0 h 842"/>
                      <a:gd name="T12" fmla="*/ 2579 w 2579"/>
                      <a:gd name="T13" fmla="*/ 280 h 842"/>
                      <a:gd name="T14" fmla="*/ 2579 w 2579"/>
                      <a:gd name="T15" fmla="*/ 544 h 842"/>
                      <a:gd name="T16" fmla="*/ 2282 w 2579"/>
                      <a:gd name="T17" fmla="*/ 842 h 842"/>
                      <a:gd name="T18" fmla="*/ 297 w 2579"/>
                      <a:gd name="T19" fmla="*/ 83 h 842"/>
                      <a:gd name="T20" fmla="*/ 83 w 2579"/>
                      <a:gd name="T21" fmla="*/ 298 h 842"/>
                      <a:gd name="T22" fmla="*/ 83 w 2579"/>
                      <a:gd name="T23" fmla="*/ 544 h 842"/>
                      <a:gd name="T24" fmla="*/ 297 w 2579"/>
                      <a:gd name="T25" fmla="*/ 759 h 842"/>
                      <a:gd name="T26" fmla="*/ 2282 w 2579"/>
                      <a:gd name="T27" fmla="*/ 759 h 842"/>
                      <a:gd name="T28" fmla="*/ 2496 w 2579"/>
                      <a:gd name="T29" fmla="*/ 544 h 842"/>
                      <a:gd name="T30" fmla="*/ 2496 w 2579"/>
                      <a:gd name="T31" fmla="*/ 315 h 842"/>
                      <a:gd name="T32" fmla="*/ 2265 w 2579"/>
                      <a:gd name="T33" fmla="*/ 83 h 842"/>
                      <a:gd name="T34" fmla="*/ 297 w 2579"/>
                      <a:gd name="T35" fmla="*/ 83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79" h="842">
                        <a:moveTo>
                          <a:pt x="2282" y="842"/>
                        </a:moveTo>
                        <a:cubicBezTo>
                          <a:pt x="297" y="842"/>
                          <a:pt x="297" y="842"/>
                          <a:pt x="297" y="842"/>
                        </a:cubicBezTo>
                        <a:cubicBezTo>
                          <a:pt x="133" y="842"/>
                          <a:pt x="0" y="709"/>
                          <a:pt x="0" y="544"/>
                        </a:cubicBezTo>
                        <a:cubicBezTo>
                          <a:pt x="0" y="298"/>
                          <a:pt x="0" y="298"/>
                          <a:pt x="0" y="298"/>
                        </a:cubicBezTo>
                        <a:cubicBezTo>
                          <a:pt x="0" y="133"/>
                          <a:pt x="133" y="0"/>
                          <a:pt x="297" y="0"/>
                        </a:cubicBezTo>
                        <a:cubicBezTo>
                          <a:pt x="2299" y="0"/>
                          <a:pt x="2299" y="0"/>
                          <a:pt x="2299" y="0"/>
                        </a:cubicBezTo>
                        <a:cubicBezTo>
                          <a:pt x="2579" y="280"/>
                          <a:pt x="2579" y="280"/>
                          <a:pt x="2579" y="280"/>
                        </a:cubicBezTo>
                        <a:cubicBezTo>
                          <a:pt x="2579" y="544"/>
                          <a:pt x="2579" y="544"/>
                          <a:pt x="2579" y="544"/>
                        </a:cubicBezTo>
                        <a:cubicBezTo>
                          <a:pt x="2579" y="709"/>
                          <a:pt x="2446" y="842"/>
                          <a:pt x="2282" y="842"/>
                        </a:cubicBezTo>
                        <a:close/>
                        <a:moveTo>
                          <a:pt x="297" y="83"/>
                        </a:moveTo>
                        <a:cubicBezTo>
                          <a:pt x="179" y="83"/>
                          <a:pt x="83" y="179"/>
                          <a:pt x="83" y="298"/>
                        </a:cubicBezTo>
                        <a:cubicBezTo>
                          <a:pt x="83" y="544"/>
                          <a:pt x="83" y="544"/>
                          <a:pt x="83" y="544"/>
                        </a:cubicBezTo>
                        <a:cubicBezTo>
                          <a:pt x="83" y="663"/>
                          <a:pt x="179" y="759"/>
                          <a:pt x="297" y="759"/>
                        </a:cubicBezTo>
                        <a:cubicBezTo>
                          <a:pt x="2282" y="759"/>
                          <a:pt x="2282" y="759"/>
                          <a:pt x="2282" y="759"/>
                        </a:cubicBezTo>
                        <a:cubicBezTo>
                          <a:pt x="2400" y="759"/>
                          <a:pt x="2496" y="663"/>
                          <a:pt x="2496" y="544"/>
                        </a:cubicBezTo>
                        <a:cubicBezTo>
                          <a:pt x="2496" y="315"/>
                          <a:pt x="2496" y="315"/>
                          <a:pt x="2496" y="315"/>
                        </a:cubicBezTo>
                        <a:cubicBezTo>
                          <a:pt x="2265" y="83"/>
                          <a:pt x="2265" y="83"/>
                          <a:pt x="2265" y="83"/>
                        </a:cubicBezTo>
                        <a:lnTo>
                          <a:pt x="297" y="8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6" name="Freeform 25">
                    <a:extLst>
                      <a:ext uri="{FF2B5EF4-FFF2-40B4-BE49-F238E27FC236}">
                        <a16:creationId xmlns:a16="http://schemas.microsoft.com/office/drawing/2014/main" id="{2BC747E3-0470-4A5F-9AA9-37970661272F}"/>
                      </a:ext>
                    </a:extLst>
                  </p:cNvPr>
                  <p:cNvSpPr>
                    <a:spLocks noEditPoints="1"/>
                  </p:cNvSpPr>
                  <p:nvPr/>
                </p:nvSpPr>
                <p:spPr bwMode="auto">
                  <a:xfrm>
                    <a:off x="3976206" y="3274878"/>
                    <a:ext cx="762555" cy="239399"/>
                  </a:xfrm>
                  <a:custGeom>
                    <a:avLst/>
                    <a:gdLst>
                      <a:gd name="T0" fmla="*/ 2300 w 2615"/>
                      <a:gd name="T1" fmla="*/ 878 h 878"/>
                      <a:gd name="T2" fmla="*/ 315 w 2615"/>
                      <a:gd name="T3" fmla="*/ 878 h 878"/>
                      <a:gd name="T4" fmla="*/ 0 w 2615"/>
                      <a:gd name="T5" fmla="*/ 562 h 878"/>
                      <a:gd name="T6" fmla="*/ 0 w 2615"/>
                      <a:gd name="T7" fmla="*/ 316 h 878"/>
                      <a:gd name="T8" fmla="*/ 315 w 2615"/>
                      <a:gd name="T9" fmla="*/ 0 h 878"/>
                      <a:gd name="T10" fmla="*/ 2324 w 2615"/>
                      <a:gd name="T11" fmla="*/ 0 h 878"/>
                      <a:gd name="T12" fmla="*/ 2615 w 2615"/>
                      <a:gd name="T13" fmla="*/ 291 h 878"/>
                      <a:gd name="T14" fmla="*/ 2615 w 2615"/>
                      <a:gd name="T15" fmla="*/ 562 h 878"/>
                      <a:gd name="T16" fmla="*/ 2300 w 2615"/>
                      <a:gd name="T17" fmla="*/ 878 h 878"/>
                      <a:gd name="T18" fmla="*/ 315 w 2615"/>
                      <a:gd name="T19" fmla="*/ 36 h 878"/>
                      <a:gd name="T20" fmla="*/ 35 w 2615"/>
                      <a:gd name="T21" fmla="*/ 316 h 878"/>
                      <a:gd name="T22" fmla="*/ 35 w 2615"/>
                      <a:gd name="T23" fmla="*/ 562 h 878"/>
                      <a:gd name="T24" fmla="*/ 315 w 2615"/>
                      <a:gd name="T25" fmla="*/ 842 h 878"/>
                      <a:gd name="T26" fmla="*/ 2300 w 2615"/>
                      <a:gd name="T27" fmla="*/ 842 h 878"/>
                      <a:gd name="T28" fmla="*/ 2580 w 2615"/>
                      <a:gd name="T29" fmla="*/ 562 h 878"/>
                      <a:gd name="T30" fmla="*/ 2580 w 2615"/>
                      <a:gd name="T31" fmla="*/ 306 h 878"/>
                      <a:gd name="T32" fmla="*/ 2310 w 2615"/>
                      <a:gd name="T33" fmla="*/ 36 h 878"/>
                      <a:gd name="T34" fmla="*/ 315 w 2615"/>
                      <a:gd name="T35" fmla="*/ 36 h 878"/>
                      <a:gd name="T36" fmla="*/ 2300 w 2615"/>
                      <a:gd name="T37" fmla="*/ 795 h 878"/>
                      <a:gd name="T38" fmla="*/ 315 w 2615"/>
                      <a:gd name="T39" fmla="*/ 795 h 878"/>
                      <a:gd name="T40" fmla="*/ 83 w 2615"/>
                      <a:gd name="T41" fmla="*/ 562 h 878"/>
                      <a:gd name="T42" fmla="*/ 83 w 2615"/>
                      <a:gd name="T43" fmla="*/ 316 h 878"/>
                      <a:gd name="T44" fmla="*/ 315 w 2615"/>
                      <a:gd name="T45" fmla="*/ 83 h 878"/>
                      <a:gd name="T46" fmla="*/ 2290 w 2615"/>
                      <a:gd name="T47" fmla="*/ 83 h 878"/>
                      <a:gd name="T48" fmla="*/ 2532 w 2615"/>
                      <a:gd name="T49" fmla="*/ 325 h 878"/>
                      <a:gd name="T50" fmla="*/ 2532 w 2615"/>
                      <a:gd name="T51" fmla="*/ 562 h 878"/>
                      <a:gd name="T52" fmla="*/ 2300 w 2615"/>
                      <a:gd name="T53" fmla="*/ 795 h 878"/>
                      <a:gd name="T54" fmla="*/ 315 w 2615"/>
                      <a:gd name="T55" fmla="*/ 119 h 878"/>
                      <a:gd name="T56" fmla="*/ 119 w 2615"/>
                      <a:gd name="T57" fmla="*/ 316 h 878"/>
                      <a:gd name="T58" fmla="*/ 119 w 2615"/>
                      <a:gd name="T59" fmla="*/ 562 h 878"/>
                      <a:gd name="T60" fmla="*/ 315 w 2615"/>
                      <a:gd name="T61" fmla="*/ 759 h 878"/>
                      <a:gd name="T62" fmla="*/ 2300 w 2615"/>
                      <a:gd name="T63" fmla="*/ 759 h 878"/>
                      <a:gd name="T64" fmla="*/ 2497 w 2615"/>
                      <a:gd name="T65" fmla="*/ 562 h 878"/>
                      <a:gd name="T66" fmla="*/ 2497 w 2615"/>
                      <a:gd name="T67" fmla="*/ 340 h 878"/>
                      <a:gd name="T68" fmla="*/ 2275 w 2615"/>
                      <a:gd name="T69" fmla="*/ 119 h 878"/>
                      <a:gd name="T70" fmla="*/ 315 w 2615"/>
                      <a:gd name="T71" fmla="*/ 11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5" h="878">
                        <a:moveTo>
                          <a:pt x="2300" y="878"/>
                        </a:moveTo>
                        <a:cubicBezTo>
                          <a:pt x="315" y="878"/>
                          <a:pt x="315" y="878"/>
                          <a:pt x="315" y="878"/>
                        </a:cubicBezTo>
                        <a:cubicBezTo>
                          <a:pt x="141" y="878"/>
                          <a:pt x="0" y="736"/>
                          <a:pt x="0" y="562"/>
                        </a:cubicBezTo>
                        <a:cubicBezTo>
                          <a:pt x="0" y="316"/>
                          <a:pt x="0" y="316"/>
                          <a:pt x="0" y="316"/>
                        </a:cubicBezTo>
                        <a:cubicBezTo>
                          <a:pt x="0" y="142"/>
                          <a:pt x="141" y="0"/>
                          <a:pt x="315" y="0"/>
                        </a:cubicBezTo>
                        <a:cubicBezTo>
                          <a:pt x="2324" y="0"/>
                          <a:pt x="2324" y="0"/>
                          <a:pt x="2324" y="0"/>
                        </a:cubicBezTo>
                        <a:cubicBezTo>
                          <a:pt x="2615" y="291"/>
                          <a:pt x="2615" y="291"/>
                          <a:pt x="2615" y="291"/>
                        </a:cubicBezTo>
                        <a:cubicBezTo>
                          <a:pt x="2615" y="562"/>
                          <a:pt x="2615" y="562"/>
                          <a:pt x="2615" y="562"/>
                        </a:cubicBezTo>
                        <a:cubicBezTo>
                          <a:pt x="2615" y="736"/>
                          <a:pt x="2474" y="878"/>
                          <a:pt x="2300" y="878"/>
                        </a:cubicBezTo>
                        <a:close/>
                        <a:moveTo>
                          <a:pt x="315" y="36"/>
                        </a:moveTo>
                        <a:cubicBezTo>
                          <a:pt x="161" y="36"/>
                          <a:pt x="35" y="161"/>
                          <a:pt x="35" y="316"/>
                        </a:cubicBezTo>
                        <a:cubicBezTo>
                          <a:pt x="35" y="562"/>
                          <a:pt x="35" y="562"/>
                          <a:pt x="35" y="562"/>
                        </a:cubicBezTo>
                        <a:cubicBezTo>
                          <a:pt x="35" y="717"/>
                          <a:pt x="161" y="842"/>
                          <a:pt x="315" y="842"/>
                        </a:cubicBezTo>
                        <a:cubicBezTo>
                          <a:pt x="2300" y="842"/>
                          <a:pt x="2300" y="842"/>
                          <a:pt x="2300" y="842"/>
                        </a:cubicBezTo>
                        <a:cubicBezTo>
                          <a:pt x="2454" y="842"/>
                          <a:pt x="2580" y="717"/>
                          <a:pt x="2580" y="562"/>
                        </a:cubicBezTo>
                        <a:cubicBezTo>
                          <a:pt x="2580" y="306"/>
                          <a:pt x="2580" y="306"/>
                          <a:pt x="2580" y="306"/>
                        </a:cubicBezTo>
                        <a:cubicBezTo>
                          <a:pt x="2310" y="36"/>
                          <a:pt x="2310" y="36"/>
                          <a:pt x="2310" y="36"/>
                        </a:cubicBezTo>
                        <a:lnTo>
                          <a:pt x="315" y="36"/>
                        </a:lnTo>
                        <a:close/>
                        <a:moveTo>
                          <a:pt x="2300" y="795"/>
                        </a:moveTo>
                        <a:cubicBezTo>
                          <a:pt x="315" y="795"/>
                          <a:pt x="315" y="795"/>
                          <a:pt x="315" y="795"/>
                        </a:cubicBezTo>
                        <a:cubicBezTo>
                          <a:pt x="187" y="795"/>
                          <a:pt x="83" y="691"/>
                          <a:pt x="83" y="562"/>
                        </a:cubicBezTo>
                        <a:cubicBezTo>
                          <a:pt x="83" y="316"/>
                          <a:pt x="83" y="316"/>
                          <a:pt x="83" y="316"/>
                        </a:cubicBezTo>
                        <a:cubicBezTo>
                          <a:pt x="83" y="187"/>
                          <a:pt x="187" y="83"/>
                          <a:pt x="315" y="83"/>
                        </a:cubicBezTo>
                        <a:cubicBezTo>
                          <a:pt x="2290" y="83"/>
                          <a:pt x="2290" y="83"/>
                          <a:pt x="2290" y="83"/>
                        </a:cubicBezTo>
                        <a:cubicBezTo>
                          <a:pt x="2532" y="325"/>
                          <a:pt x="2532" y="325"/>
                          <a:pt x="2532" y="325"/>
                        </a:cubicBezTo>
                        <a:cubicBezTo>
                          <a:pt x="2532" y="562"/>
                          <a:pt x="2532" y="562"/>
                          <a:pt x="2532" y="562"/>
                        </a:cubicBezTo>
                        <a:cubicBezTo>
                          <a:pt x="2532" y="691"/>
                          <a:pt x="2428" y="795"/>
                          <a:pt x="2300" y="795"/>
                        </a:cubicBezTo>
                        <a:close/>
                        <a:moveTo>
                          <a:pt x="315" y="119"/>
                        </a:moveTo>
                        <a:cubicBezTo>
                          <a:pt x="207" y="119"/>
                          <a:pt x="119" y="207"/>
                          <a:pt x="119" y="316"/>
                        </a:cubicBezTo>
                        <a:cubicBezTo>
                          <a:pt x="119" y="562"/>
                          <a:pt x="119" y="562"/>
                          <a:pt x="119" y="562"/>
                        </a:cubicBezTo>
                        <a:cubicBezTo>
                          <a:pt x="119" y="671"/>
                          <a:pt x="207" y="759"/>
                          <a:pt x="315" y="759"/>
                        </a:cubicBezTo>
                        <a:cubicBezTo>
                          <a:pt x="2300" y="759"/>
                          <a:pt x="2300" y="759"/>
                          <a:pt x="2300" y="759"/>
                        </a:cubicBezTo>
                        <a:cubicBezTo>
                          <a:pt x="2408" y="759"/>
                          <a:pt x="2497" y="671"/>
                          <a:pt x="2497" y="562"/>
                        </a:cubicBezTo>
                        <a:cubicBezTo>
                          <a:pt x="2497" y="340"/>
                          <a:pt x="2497" y="340"/>
                          <a:pt x="2497" y="340"/>
                        </a:cubicBezTo>
                        <a:cubicBezTo>
                          <a:pt x="2275" y="119"/>
                          <a:pt x="2275" y="119"/>
                          <a:pt x="2275" y="119"/>
                        </a:cubicBezTo>
                        <a:lnTo>
                          <a:pt x="315" y="1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7" name="Freeform 26">
                    <a:extLst>
                      <a:ext uri="{FF2B5EF4-FFF2-40B4-BE49-F238E27FC236}">
                        <a16:creationId xmlns:a16="http://schemas.microsoft.com/office/drawing/2014/main" id="{4FE07CC2-5C24-4A91-AE55-278A72BB2D14}"/>
                      </a:ext>
                    </a:extLst>
                  </p:cNvPr>
                  <p:cNvSpPr>
                    <a:spLocks/>
                  </p:cNvSpPr>
                  <p:nvPr/>
                </p:nvSpPr>
                <p:spPr bwMode="auto">
                  <a:xfrm>
                    <a:off x="4191102" y="3349043"/>
                    <a:ext cx="58070" cy="44729"/>
                  </a:xfrm>
                  <a:custGeom>
                    <a:avLst/>
                    <a:gdLst>
                      <a:gd name="T0" fmla="*/ 206 w 471"/>
                      <a:gd name="T1" fmla="*/ 389 h 389"/>
                      <a:gd name="T2" fmla="*/ 471 w 471"/>
                      <a:gd name="T3" fmla="*/ 137 h 389"/>
                      <a:gd name="T4" fmla="*/ 301 w 471"/>
                      <a:gd name="T5" fmla="*/ 104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4"/>
                        </a:lnTo>
                        <a:lnTo>
                          <a:pt x="154" y="242"/>
                        </a:lnTo>
                        <a:lnTo>
                          <a:pt x="152" y="2"/>
                        </a:lnTo>
                        <a:lnTo>
                          <a:pt x="0" y="0"/>
                        </a:lnTo>
                        <a:lnTo>
                          <a:pt x="0" y="194"/>
                        </a:lnTo>
                        <a:lnTo>
                          <a:pt x="206" y="3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8" name="Freeform 27">
                    <a:extLst>
                      <a:ext uri="{FF2B5EF4-FFF2-40B4-BE49-F238E27FC236}">
                        <a16:creationId xmlns:a16="http://schemas.microsoft.com/office/drawing/2014/main" id="{0392A3FD-C296-407E-A909-8C359949D9A4}"/>
                      </a:ext>
                    </a:extLst>
                  </p:cNvPr>
                  <p:cNvSpPr>
                    <a:spLocks/>
                  </p:cNvSpPr>
                  <p:nvPr/>
                </p:nvSpPr>
                <p:spPr bwMode="auto">
                  <a:xfrm>
                    <a:off x="4153005" y="3398602"/>
                    <a:ext cx="57947" cy="41740"/>
                  </a:xfrm>
                  <a:custGeom>
                    <a:avLst/>
                    <a:gdLst>
                      <a:gd name="T0" fmla="*/ 264 w 470"/>
                      <a:gd name="T1" fmla="*/ 0 h 363"/>
                      <a:gd name="T2" fmla="*/ 0 w 470"/>
                      <a:gd name="T3" fmla="*/ 247 h 363"/>
                      <a:gd name="T4" fmla="*/ 182 w 470"/>
                      <a:gd name="T5" fmla="*/ 280 h 363"/>
                      <a:gd name="T6" fmla="*/ 309 w 470"/>
                      <a:gd name="T7" fmla="*/ 157 h 363"/>
                      <a:gd name="T8" fmla="*/ 309 w 470"/>
                      <a:gd name="T9" fmla="*/ 363 h 363"/>
                      <a:gd name="T10" fmla="*/ 470 w 470"/>
                      <a:gd name="T11" fmla="*/ 358 h 363"/>
                      <a:gd name="T12" fmla="*/ 468 w 470"/>
                      <a:gd name="T13" fmla="*/ 195 h 363"/>
                      <a:gd name="T14" fmla="*/ 264 w 470"/>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3">
                        <a:moveTo>
                          <a:pt x="264" y="0"/>
                        </a:moveTo>
                        <a:lnTo>
                          <a:pt x="0" y="247"/>
                        </a:lnTo>
                        <a:lnTo>
                          <a:pt x="182" y="280"/>
                        </a:lnTo>
                        <a:lnTo>
                          <a:pt x="309" y="157"/>
                        </a:lnTo>
                        <a:lnTo>
                          <a:pt x="309" y="363"/>
                        </a:lnTo>
                        <a:lnTo>
                          <a:pt x="470" y="358"/>
                        </a:lnTo>
                        <a:lnTo>
                          <a:pt x="468" y="195"/>
                        </a:lnTo>
                        <a:lnTo>
                          <a:pt x="26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9" name="Freeform 28">
                    <a:extLst>
                      <a:ext uri="{FF2B5EF4-FFF2-40B4-BE49-F238E27FC236}">
                        <a16:creationId xmlns:a16="http://schemas.microsoft.com/office/drawing/2014/main" id="{5895D5B4-D577-488A-AFCB-9C31FBEC844F}"/>
                      </a:ext>
                    </a:extLst>
                  </p:cNvPr>
                  <p:cNvSpPr>
                    <a:spLocks/>
                  </p:cNvSpPr>
                  <p:nvPr/>
                </p:nvSpPr>
                <p:spPr bwMode="auto">
                  <a:xfrm>
                    <a:off x="4153005" y="3361002"/>
                    <a:ext cx="96167" cy="69796"/>
                  </a:xfrm>
                  <a:custGeom>
                    <a:avLst/>
                    <a:gdLst>
                      <a:gd name="T0" fmla="*/ 482 w 780"/>
                      <a:gd name="T1" fmla="*/ 294 h 607"/>
                      <a:gd name="T2" fmla="*/ 340 w 780"/>
                      <a:gd name="T3" fmla="*/ 161 h 607"/>
                      <a:gd name="T4" fmla="*/ 170 w 780"/>
                      <a:gd name="T5" fmla="*/ 0 h 607"/>
                      <a:gd name="T6" fmla="*/ 0 w 780"/>
                      <a:gd name="T7" fmla="*/ 33 h 607"/>
                      <a:gd name="T8" fmla="*/ 302 w 780"/>
                      <a:gd name="T9" fmla="*/ 323 h 607"/>
                      <a:gd name="T10" fmla="*/ 411 w 780"/>
                      <a:gd name="T11" fmla="*/ 427 h 607"/>
                      <a:gd name="T12" fmla="*/ 598 w 780"/>
                      <a:gd name="T13" fmla="*/ 607 h 607"/>
                      <a:gd name="T14" fmla="*/ 780 w 780"/>
                      <a:gd name="T15" fmla="*/ 574 h 607"/>
                      <a:gd name="T16" fmla="*/ 482 w 780"/>
                      <a:gd name="T17" fmla="*/ 29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607">
                        <a:moveTo>
                          <a:pt x="482" y="294"/>
                        </a:moveTo>
                        <a:lnTo>
                          <a:pt x="340" y="161"/>
                        </a:lnTo>
                        <a:lnTo>
                          <a:pt x="170" y="0"/>
                        </a:lnTo>
                        <a:lnTo>
                          <a:pt x="0" y="33"/>
                        </a:lnTo>
                        <a:lnTo>
                          <a:pt x="302" y="323"/>
                        </a:lnTo>
                        <a:lnTo>
                          <a:pt x="411" y="427"/>
                        </a:lnTo>
                        <a:lnTo>
                          <a:pt x="598" y="607"/>
                        </a:lnTo>
                        <a:lnTo>
                          <a:pt x="780" y="574"/>
                        </a:lnTo>
                        <a:lnTo>
                          <a:pt x="482" y="2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0" name="Freeform 29">
                    <a:extLst>
                      <a:ext uri="{FF2B5EF4-FFF2-40B4-BE49-F238E27FC236}">
                        <a16:creationId xmlns:a16="http://schemas.microsoft.com/office/drawing/2014/main" id="{0CE1485E-8972-4980-8EBD-D22399DDB985}"/>
                      </a:ext>
                    </a:extLst>
                  </p:cNvPr>
                  <p:cNvSpPr>
                    <a:spLocks/>
                  </p:cNvSpPr>
                  <p:nvPr/>
                </p:nvSpPr>
                <p:spPr bwMode="auto">
                  <a:xfrm>
                    <a:off x="4347435" y="3350078"/>
                    <a:ext cx="58070" cy="45074"/>
                  </a:xfrm>
                  <a:custGeom>
                    <a:avLst/>
                    <a:gdLst>
                      <a:gd name="T0" fmla="*/ 208 w 471"/>
                      <a:gd name="T1" fmla="*/ 392 h 392"/>
                      <a:gd name="T2" fmla="*/ 471 w 471"/>
                      <a:gd name="T3" fmla="*/ 138 h 392"/>
                      <a:gd name="T4" fmla="*/ 300 w 471"/>
                      <a:gd name="T5" fmla="*/ 107 h 392"/>
                      <a:gd name="T6" fmla="*/ 156 w 471"/>
                      <a:gd name="T7" fmla="*/ 245 h 392"/>
                      <a:gd name="T8" fmla="*/ 154 w 471"/>
                      <a:gd name="T9" fmla="*/ 5 h 392"/>
                      <a:gd name="T10" fmla="*/ 0 w 471"/>
                      <a:gd name="T11" fmla="*/ 0 h 392"/>
                      <a:gd name="T12" fmla="*/ 2 w 471"/>
                      <a:gd name="T13" fmla="*/ 197 h 392"/>
                      <a:gd name="T14" fmla="*/ 208 w 471"/>
                      <a:gd name="T15" fmla="*/ 392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2">
                        <a:moveTo>
                          <a:pt x="208" y="392"/>
                        </a:moveTo>
                        <a:lnTo>
                          <a:pt x="471" y="138"/>
                        </a:lnTo>
                        <a:lnTo>
                          <a:pt x="300" y="107"/>
                        </a:lnTo>
                        <a:lnTo>
                          <a:pt x="156" y="245"/>
                        </a:lnTo>
                        <a:lnTo>
                          <a:pt x="154" y="5"/>
                        </a:lnTo>
                        <a:lnTo>
                          <a:pt x="0" y="0"/>
                        </a:lnTo>
                        <a:lnTo>
                          <a:pt x="2" y="197"/>
                        </a:lnTo>
                        <a:lnTo>
                          <a:pt x="208" y="3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1" name="Freeform 30">
                    <a:extLst>
                      <a:ext uri="{FF2B5EF4-FFF2-40B4-BE49-F238E27FC236}">
                        <a16:creationId xmlns:a16="http://schemas.microsoft.com/office/drawing/2014/main" id="{C6FCE649-F091-47BF-9FE4-D93052A366A0}"/>
                      </a:ext>
                    </a:extLst>
                  </p:cNvPr>
                  <p:cNvSpPr>
                    <a:spLocks/>
                  </p:cNvSpPr>
                  <p:nvPr/>
                </p:nvSpPr>
                <p:spPr bwMode="auto">
                  <a:xfrm>
                    <a:off x="4309585" y="3399752"/>
                    <a:ext cx="57947" cy="41970"/>
                  </a:xfrm>
                  <a:custGeom>
                    <a:avLst/>
                    <a:gdLst>
                      <a:gd name="T0" fmla="*/ 262 w 470"/>
                      <a:gd name="T1" fmla="*/ 0 h 365"/>
                      <a:gd name="T2" fmla="*/ 0 w 470"/>
                      <a:gd name="T3" fmla="*/ 249 h 365"/>
                      <a:gd name="T4" fmla="*/ 179 w 470"/>
                      <a:gd name="T5" fmla="*/ 280 h 365"/>
                      <a:gd name="T6" fmla="*/ 309 w 470"/>
                      <a:gd name="T7" fmla="*/ 156 h 365"/>
                      <a:gd name="T8" fmla="*/ 309 w 470"/>
                      <a:gd name="T9" fmla="*/ 365 h 365"/>
                      <a:gd name="T10" fmla="*/ 470 w 470"/>
                      <a:gd name="T11" fmla="*/ 360 h 365"/>
                      <a:gd name="T12" fmla="*/ 468 w 470"/>
                      <a:gd name="T13" fmla="*/ 197 h 365"/>
                      <a:gd name="T14" fmla="*/ 262 w 4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5">
                        <a:moveTo>
                          <a:pt x="262" y="0"/>
                        </a:moveTo>
                        <a:lnTo>
                          <a:pt x="0" y="249"/>
                        </a:lnTo>
                        <a:lnTo>
                          <a:pt x="179" y="280"/>
                        </a:lnTo>
                        <a:lnTo>
                          <a:pt x="309" y="156"/>
                        </a:lnTo>
                        <a:lnTo>
                          <a:pt x="309" y="365"/>
                        </a:lnTo>
                        <a:lnTo>
                          <a:pt x="470" y="360"/>
                        </a:lnTo>
                        <a:lnTo>
                          <a:pt x="468" y="197"/>
                        </a:lnTo>
                        <a:lnTo>
                          <a:pt x="26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2" name="Freeform 31">
                    <a:extLst>
                      <a:ext uri="{FF2B5EF4-FFF2-40B4-BE49-F238E27FC236}">
                        <a16:creationId xmlns:a16="http://schemas.microsoft.com/office/drawing/2014/main" id="{97920544-26BE-4CDE-A63C-EE2030DFF4CD}"/>
                      </a:ext>
                    </a:extLst>
                  </p:cNvPr>
                  <p:cNvSpPr>
                    <a:spLocks/>
                  </p:cNvSpPr>
                  <p:nvPr/>
                </p:nvSpPr>
                <p:spPr bwMode="auto">
                  <a:xfrm>
                    <a:off x="4309585" y="3362382"/>
                    <a:ext cx="95920" cy="69566"/>
                  </a:xfrm>
                  <a:custGeom>
                    <a:avLst/>
                    <a:gdLst>
                      <a:gd name="T0" fmla="*/ 482 w 778"/>
                      <a:gd name="T1" fmla="*/ 294 h 605"/>
                      <a:gd name="T2" fmla="*/ 340 w 778"/>
                      <a:gd name="T3" fmla="*/ 161 h 605"/>
                      <a:gd name="T4" fmla="*/ 170 w 778"/>
                      <a:gd name="T5" fmla="*/ 0 h 605"/>
                      <a:gd name="T6" fmla="*/ 0 w 778"/>
                      <a:gd name="T7" fmla="*/ 31 h 605"/>
                      <a:gd name="T8" fmla="*/ 302 w 778"/>
                      <a:gd name="T9" fmla="*/ 322 h 605"/>
                      <a:gd name="T10" fmla="*/ 411 w 778"/>
                      <a:gd name="T11" fmla="*/ 427 h 605"/>
                      <a:gd name="T12" fmla="*/ 598 w 778"/>
                      <a:gd name="T13" fmla="*/ 605 h 605"/>
                      <a:gd name="T14" fmla="*/ 778 w 778"/>
                      <a:gd name="T15" fmla="*/ 574 h 605"/>
                      <a:gd name="T16" fmla="*/ 482 w 778"/>
                      <a:gd name="T17" fmla="*/ 29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605">
                        <a:moveTo>
                          <a:pt x="482" y="294"/>
                        </a:moveTo>
                        <a:lnTo>
                          <a:pt x="340" y="161"/>
                        </a:lnTo>
                        <a:lnTo>
                          <a:pt x="170" y="0"/>
                        </a:lnTo>
                        <a:lnTo>
                          <a:pt x="0" y="31"/>
                        </a:lnTo>
                        <a:lnTo>
                          <a:pt x="302" y="322"/>
                        </a:lnTo>
                        <a:lnTo>
                          <a:pt x="411" y="427"/>
                        </a:lnTo>
                        <a:lnTo>
                          <a:pt x="598" y="605"/>
                        </a:lnTo>
                        <a:lnTo>
                          <a:pt x="778" y="574"/>
                        </a:lnTo>
                        <a:lnTo>
                          <a:pt x="482" y="2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3" name="Freeform 32">
                    <a:extLst>
                      <a:ext uri="{FF2B5EF4-FFF2-40B4-BE49-F238E27FC236}">
                        <a16:creationId xmlns:a16="http://schemas.microsoft.com/office/drawing/2014/main" id="{B15E0932-99DD-479B-B7E7-78C640B4B4D2}"/>
                      </a:ext>
                    </a:extLst>
                  </p:cNvPr>
                  <p:cNvSpPr>
                    <a:spLocks/>
                  </p:cNvSpPr>
                  <p:nvPr/>
                </p:nvSpPr>
                <p:spPr bwMode="auto">
                  <a:xfrm>
                    <a:off x="4504015" y="3348239"/>
                    <a:ext cx="58070" cy="44729"/>
                  </a:xfrm>
                  <a:custGeom>
                    <a:avLst/>
                    <a:gdLst>
                      <a:gd name="T0" fmla="*/ 206 w 471"/>
                      <a:gd name="T1" fmla="*/ 389 h 389"/>
                      <a:gd name="T2" fmla="*/ 471 w 471"/>
                      <a:gd name="T3" fmla="*/ 137 h 389"/>
                      <a:gd name="T4" fmla="*/ 301 w 471"/>
                      <a:gd name="T5" fmla="*/ 106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6"/>
                        </a:lnTo>
                        <a:lnTo>
                          <a:pt x="154" y="242"/>
                        </a:lnTo>
                        <a:lnTo>
                          <a:pt x="152" y="2"/>
                        </a:lnTo>
                        <a:lnTo>
                          <a:pt x="0" y="0"/>
                        </a:lnTo>
                        <a:lnTo>
                          <a:pt x="0" y="194"/>
                        </a:lnTo>
                        <a:lnTo>
                          <a:pt x="206" y="389"/>
                        </a:lnTo>
                        <a:close/>
                      </a:path>
                    </a:pathLst>
                  </a:custGeom>
                  <a:solidFill>
                    <a:srgbClr val="002050"/>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4" name="Freeform 33">
                    <a:extLst>
                      <a:ext uri="{FF2B5EF4-FFF2-40B4-BE49-F238E27FC236}">
                        <a16:creationId xmlns:a16="http://schemas.microsoft.com/office/drawing/2014/main" id="{3848C83B-68BE-4A72-B9F3-56477DA19BC1}"/>
                      </a:ext>
                    </a:extLst>
                  </p:cNvPr>
                  <p:cNvSpPr>
                    <a:spLocks/>
                  </p:cNvSpPr>
                  <p:nvPr/>
                </p:nvSpPr>
                <p:spPr bwMode="auto">
                  <a:xfrm>
                    <a:off x="4465795" y="3397797"/>
                    <a:ext cx="58070" cy="41740"/>
                  </a:xfrm>
                  <a:custGeom>
                    <a:avLst/>
                    <a:gdLst>
                      <a:gd name="T0" fmla="*/ 265 w 471"/>
                      <a:gd name="T1" fmla="*/ 0 h 363"/>
                      <a:gd name="T2" fmla="*/ 0 w 471"/>
                      <a:gd name="T3" fmla="*/ 247 h 363"/>
                      <a:gd name="T4" fmla="*/ 182 w 471"/>
                      <a:gd name="T5" fmla="*/ 280 h 363"/>
                      <a:gd name="T6" fmla="*/ 310 w 471"/>
                      <a:gd name="T7" fmla="*/ 157 h 363"/>
                      <a:gd name="T8" fmla="*/ 310 w 471"/>
                      <a:gd name="T9" fmla="*/ 363 h 363"/>
                      <a:gd name="T10" fmla="*/ 471 w 471"/>
                      <a:gd name="T11" fmla="*/ 358 h 363"/>
                      <a:gd name="T12" fmla="*/ 469 w 471"/>
                      <a:gd name="T13" fmla="*/ 195 h 363"/>
                      <a:gd name="T14" fmla="*/ 265 w 471"/>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63">
                        <a:moveTo>
                          <a:pt x="265" y="0"/>
                        </a:moveTo>
                        <a:lnTo>
                          <a:pt x="0" y="247"/>
                        </a:lnTo>
                        <a:lnTo>
                          <a:pt x="182" y="280"/>
                        </a:lnTo>
                        <a:lnTo>
                          <a:pt x="310" y="157"/>
                        </a:lnTo>
                        <a:lnTo>
                          <a:pt x="310" y="363"/>
                        </a:lnTo>
                        <a:lnTo>
                          <a:pt x="471" y="358"/>
                        </a:lnTo>
                        <a:lnTo>
                          <a:pt x="469" y="195"/>
                        </a:lnTo>
                        <a:lnTo>
                          <a:pt x="26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85" name="Freeform 34">
                    <a:extLst>
                      <a:ext uri="{FF2B5EF4-FFF2-40B4-BE49-F238E27FC236}">
                        <a16:creationId xmlns:a16="http://schemas.microsoft.com/office/drawing/2014/main" id="{8586420D-FC40-4F35-8BC0-3E6F08D38AE6}"/>
                      </a:ext>
                    </a:extLst>
                  </p:cNvPr>
                  <p:cNvSpPr>
                    <a:spLocks/>
                  </p:cNvSpPr>
                  <p:nvPr/>
                </p:nvSpPr>
                <p:spPr bwMode="auto">
                  <a:xfrm>
                    <a:off x="4465795" y="3360427"/>
                    <a:ext cx="96290" cy="69566"/>
                  </a:xfrm>
                  <a:custGeom>
                    <a:avLst/>
                    <a:gdLst>
                      <a:gd name="T0" fmla="*/ 483 w 781"/>
                      <a:gd name="T1" fmla="*/ 292 h 605"/>
                      <a:gd name="T2" fmla="*/ 341 w 781"/>
                      <a:gd name="T3" fmla="*/ 159 h 605"/>
                      <a:gd name="T4" fmla="*/ 171 w 781"/>
                      <a:gd name="T5" fmla="*/ 0 h 605"/>
                      <a:gd name="T6" fmla="*/ 0 w 781"/>
                      <a:gd name="T7" fmla="*/ 31 h 605"/>
                      <a:gd name="T8" fmla="*/ 303 w 781"/>
                      <a:gd name="T9" fmla="*/ 321 h 605"/>
                      <a:gd name="T10" fmla="*/ 412 w 781"/>
                      <a:gd name="T11" fmla="*/ 425 h 605"/>
                      <a:gd name="T12" fmla="*/ 599 w 781"/>
                      <a:gd name="T13" fmla="*/ 605 h 605"/>
                      <a:gd name="T14" fmla="*/ 781 w 781"/>
                      <a:gd name="T15" fmla="*/ 572 h 605"/>
                      <a:gd name="T16" fmla="*/ 483 w 781"/>
                      <a:gd name="T17" fmla="*/ 29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605">
                        <a:moveTo>
                          <a:pt x="483" y="292"/>
                        </a:moveTo>
                        <a:lnTo>
                          <a:pt x="341" y="159"/>
                        </a:lnTo>
                        <a:lnTo>
                          <a:pt x="171" y="0"/>
                        </a:lnTo>
                        <a:lnTo>
                          <a:pt x="0" y="31"/>
                        </a:lnTo>
                        <a:lnTo>
                          <a:pt x="303" y="321"/>
                        </a:lnTo>
                        <a:lnTo>
                          <a:pt x="412" y="425"/>
                        </a:lnTo>
                        <a:lnTo>
                          <a:pt x="599" y="605"/>
                        </a:lnTo>
                        <a:lnTo>
                          <a:pt x="781" y="572"/>
                        </a:lnTo>
                        <a:lnTo>
                          <a:pt x="483" y="2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grpSp>
          <p:sp>
            <p:nvSpPr>
              <p:cNvPr id="64" name="Rectangle 490">
                <a:extLst>
                  <a:ext uri="{FF2B5EF4-FFF2-40B4-BE49-F238E27FC236}">
                    <a16:creationId xmlns:a16="http://schemas.microsoft.com/office/drawing/2014/main" id="{F06A9697-8152-4D80-BBDB-5B2FBF4D1030}"/>
                  </a:ext>
                </a:extLst>
              </p:cNvPr>
              <p:cNvSpPr/>
              <p:nvPr/>
            </p:nvSpPr>
            <p:spPr>
              <a:xfrm>
                <a:off x="3713288" y="5024375"/>
                <a:ext cx="4545251" cy="677108"/>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4400" kern="0" dirty="0" err="1">
                    <a:solidFill>
                      <a:schemeClr val="bg1"/>
                    </a:solidFill>
                  </a:rPr>
                  <a:t>Protección</a:t>
                </a:r>
                <a:endParaRPr kumimoji="0" lang="en-US" sz="4400" b="0" i="0" u="none" strike="noStrike" kern="0" cap="none" spc="0" normalizeH="0" baseline="0" noProof="0" dirty="0">
                  <a:ln>
                    <a:noFill/>
                  </a:ln>
                  <a:solidFill>
                    <a:schemeClr val="bg1"/>
                  </a:solidFill>
                  <a:effectLst/>
                  <a:uLnTx/>
                  <a:uFillTx/>
                </a:endParaRPr>
              </a:p>
            </p:txBody>
          </p:sp>
          <p:grpSp>
            <p:nvGrpSpPr>
              <p:cNvPr id="65" name="Group 17">
                <a:extLst>
                  <a:ext uri="{FF2B5EF4-FFF2-40B4-BE49-F238E27FC236}">
                    <a16:creationId xmlns:a16="http://schemas.microsoft.com/office/drawing/2014/main" id="{C06C26FC-8691-41F2-8507-287750838011}"/>
                  </a:ext>
                </a:extLst>
              </p:cNvPr>
              <p:cNvGrpSpPr/>
              <p:nvPr/>
            </p:nvGrpSpPr>
            <p:grpSpPr>
              <a:xfrm>
                <a:off x="5442408" y="3038131"/>
                <a:ext cx="1282042" cy="1288119"/>
                <a:chOff x="5442408" y="3038131"/>
                <a:chExt cx="1282042" cy="1288119"/>
              </a:xfrm>
            </p:grpSpPr>
            <p:sp>
              <p:nvSpPr>
                <p:cNvPr id="69" name="Oval 486">
                  <a:extLst>
                    <a:ext uri="{FF2B5EF4-FFF2-40B4-BE49-F238E27FC236}">
                      <a16:creationId xmlns:a16="http://schemas.microsoft.com/office/drawing/2014/main" id="{CEEF721E-3FE4-45C8-8FA2-85DAB08F140E}"/>
                    </a:ext>
                  </a:extLst>
                </p:cNvPr>
                <p:cNvSpPr/>
                <p:nvPr/>
              </p:nvSpPr>
              <p:spPr bwMode="auto">
                <a:xfrm flipH="1" flipV="1">
                  <a:off x="5442408" y="3038131"/>
                  <a:ext cx="1282042" cy="1288119"/>
                </a:xfrm>
                <a:prstGeom prst="ellipse">
                  <a:avLst/>
                </a:prstGeom>
                <a:solidFill>
                  <a:schemeClr val="bg1"/>
                </a:solidFill>
                <a:ln w="762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70" name="Rectangle 487">
                  <a:extLst>
                    <a:ext uri="{FF2B5EF4-FFF2-40B4-BE49-F238E27FC236}">
                      <a16:creationId xmlns:a16="http://schemas.microsoft.com/office/drawing/2014/main" id="{61C38FFA-70CD-4AAE-B31D-925D74BB83E3}"/>
                    </a:ext>
                  </a:extLst>
                </p:cNvPr>
                <p:cNvSpPr/>
                <p:nvPr/>
              </p:nvSpPr>
              <p:spPr>
                <a:xfrm>
                  <a:off x="5543954" y="3759640"/>
                  <a:ext cx="878380" cy="2769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CONTROL DE ACCESO</a:t>
                  </a:r>
                </a:p>
              </p:txBody>
            </p:sp>
            <p:sp>
              <p:nvSpPr>
                <p:cNvPr id="71" name="Freeform 43">
                  <a:extLst>
                    <a:ext uri="{FF2B5EF4-FFF2-40B4-BE49-F238E27FC236}">
                      <a16:creationId xmlns:a16="http://schemas.microsoft.com/office/drawing/2014/main" id="{AF94F28A-7613-4E5B-BBD9-EAF4903283A2}"/>
                    </a:ext>
                  </a:extLst>
                </p:cNvPr>
                <p:cNvSpPr>
                  <a:spLocks noEditPoints="1"/>
                </p:cNvSpPr>
                <p:nvPr/>
              </p:nvSpPr>
              <p:spPr bwMode="auto">
                <a:xfrm>
                  <a:off x="5895327" y="3244366"/>
                  <a:ext cx="396766" cy="395016"/>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grpSp>
          <p:grpSp>
            <p:nvGrpSpPr>
              <p:cNvPr id="66" name="Group 22">
                <a:extLst>
                  <a:ext uri="{FF2B5EF4-FFF2-40B4-BE49-F238E27FC236}">
                    <a16:creationId xmlns:a16="http://schemas.microsoft.com/office/drawing/2014/main" id="{19E06AB7-177B-4802-AE13-85B3953B22D9}"/>
                  </a:ext>
                </a:extLst>
              </p:cNvPr>
              <p:cNvGrpSpPr/>
              <p:nvPr/>
            </p:nvGrpSpPr>
            <p:grpSpPr>
              <a:xfrm>
                <a:off x="3811979" y="2667000"/>
                <a:ext cx="4545251" cy="2025704"/>
                <a:chOff x="3811979" y="2667000"/>
                <a:chExt cx="4545251" cy="2025704"/>
              </a:xfrm>
            </p:grpSpPr>
            <p:cxnSp>
              <p:nvCxnSpPr>
                <p:cNvPr id="67" name="Straight Connector 76">
                  <a:extLst>
                    <a:ext uri="{FF2B5EF4-FFF2-40B4-BE49-F238E27FC236}">
                      <a16:creationId xmlns:a16="http://schemas.microsoft.com/office/drawing/2014/main" id="{BB900C09-7CCE-4AF9-A078-5842EC40AB60}"/>
                    </a:ext>
                  </a:extLst>
                </p:cNvPr>
                <p:cNvCxnSpPr/>
                <p:nvPr/>
              </p:nvCxnSpPr>
              <p:spPr>
                <a:xfrm>
                  <a:off x="3811979" y="2667000"/>
                  <a:ext cx="4545251"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79">
                  <a:extLst>
                    <a:ext uri="{FF2B5EF4-FFF2-40B4-BE49-F238E27FC236}">
                      <a16:creationId xmlns:a16="http://schemas.microsoft.com/office/drawing/2014/main" id="{750EF012-8F12-4468-A7E0-F6BBDB532C8C}"/>
                    </a:ext>
                  </a:extLst>
                </p:cNvPr>
                <p:cNvCxnSpPr/>
                <p:nvPr/>
              </p:nvCxnSpPr>
              <p:spPr>
                <a:xfrm>
                  <a:off x="3811979" y="4692704"/>
                  <a:ext cx="4545251"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 name="Group 19">
              <a:extLst>
                <a:ext uri="{FF2B5EF4-FFF2-40B4-BE49-F238E27FC236}">
                  <a16:creationId xmlns:a16="http://schemas.microsoft.com/office/drawing/2014/main" id="{850299C1-9DB7-4CF8-88D0-1D278838CF7B}"/>
                </a:ext>
              </a:extLst>
            </p:cNvPr>
            <p:cNvGrpSpPr/>
            <p:nvPr/>
          </p:nvGrpSpPr>
          <p:grpSpPr>
            <a:xfrm>
              <a:off x="6967960" y="3038131"/>
              <a:ext cx="1427062" cy="1288119"/>
              <a:chOff x="6967960" y="3038131"/>
              <a:chExt cx="1427062" cy="1288119"/>
            </a:xfrm>
          </p:grpSpPr>
          <p:sp>
            <p:nvSpPr>
              <p:cNvPr id="56" name="Oval 137">
                <a:extLst>
                  <a:ext uri="{FF2B5EF4-FFF2-40B4-BE49-F238E27FC236}">
                    <a16:creationId xmlns:a16="http://schemas.microsoft.com/office/drawing/2014/main" id="{E4646991-86C9-40DA-BAFB-46CA78D2CFAC}"/>
                  </a:ext>
                </a:extLst>
              </p:cNvPr>
              <p:cNvSpPr/>
              <p:nvPr/>
            </p:nvSpPr>
            <p:spPr bwMode="auto">
              <a:xfrm flipH="1" flipV="1">
                <a:off x="7112980" y="3038131"/>
                <a:ext cx="1282042" cy="1288119"/>
              </a:xfrm>
              <a:prstGeom prst="ellipse">
                <a:avLst/>
              </a:prstGeom>
              <a:solidFill>
                <a:schemeClr val="bg1"/>
              </a:solidFill>
              <a:ln w="762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57" name="Rectangle 471">
                <a:extLst>
                  <a:ext uri="{FF2B5EF4-FFF2-40B4-BE49-F238E27FC236}">
                    <a16:creationId xmlns:a16="http://schemas.microsoft.com/office/drawing/2014/main" id="{4A91694A-48C3-4C7D-BF72-CBC178079C44}"/>
                  </a:ext>
                </a:extLst>
              </p:cNvPr>
              <p:cNvSpPr/>
              <p:nvPr/>
            </p:nvSpPr>
            <p:spPr>
              <a:xfrm>
                <a:off x="6967960" y="3759640"/>
                <a:ext cx="1389270" cy="276999"/>
              </a:xfrm>
              <a:prstGeom prst="rect">
                <a:avLst/>
              </a:prstGeom>
              <a:noFill/>
            </p:spPr>
            <p:txBody>
              <a:bodyPr wrap="square" lIns="182880" tIns="0" rIns="0" bIns="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rPr>
                  <a:t>DIRECTIVAS FORZADAS</a:t>
                </a:r>
              </a:p>
            </p:txBody>
          </p:sp>
          <p:grpSp>
            <p:nvGrpSpPr>
              <p:cNvPr id="58" name="Group 1">
                <a:extLst>
                  <a:ext uri="{FF2B5EF4-FFF2-40B4-BE49-F238E27FC236}">
                    <a16:creationId xmlns:a16="http://schemas.microsoft.com/office/drawing/2014/main" id="{5FB89358-4933-41F3-A31B-D56825021182}"/>
                  </a:ext>
                </a:extLst>
              </p:cNvPr>
              <p:cNvGrpSpPr/>
              <p:nvPr/>
            </p:nvGrpSpPr>
            <p:grpSpPr>
              <a:xfrm>
                <a:off x="7566660" y="3160075"/>
                <a:ext cx="365760" cy="546064"/>
                <a:chOff x="7393691" y="3113490"/>
                <a:chExt cx="462688" cy="639233"/>
              </a:xfrm>
            </p:grpSpPr>
            <p:sp>
              <p:nvSpPr>
                <p:cNvPr id="59" name="Rectangle 53">
                  <a:extLst>
                    <a:ext uri="{FF2B5EF4-FFF2-40B4-BE49-F238E27FC236}">
                      <a16:creationId xmlns:a16="http://schemas.microsoft.com/office/drawing/2014/main" id="{83423F70-D0A0-45E7-9CF2-8C4F6A9A89C7}"/>
                    </a:ext>
                  </a:extLst>
                </p:cNvPr>
                <p:cNvSpPr>
                  <a:spLocks noChangeArrowheads="1"/>
                </p:cNvSpPr>
                <p:nvPr/>
              </p:nvSpPr>
              <p:spPr bwMode="auto">
                <a:xfrm>
                  <a:off x="7529045" y="3443787"/>
                  <a:ext cx="259543" cy="446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60" name="Rectangle 54">
                  <a:extLst>
                    <a:ext uri="{FF2B5EF4-FFF2-40B4-BE49-F238E27FC236}">
                      <a16:creationId xmlns:a16="http://schemas.microsoft.com/office/drawing/2014/main" id="{857ED30A-A789-4A49-805B-69603C754098}"/>
                    </a:ext>
                  </a:extLst>
                </p:cNvPr>
                <p:cNvSpPr>
                  <a:spLocks noChangeArrowheads="1"/>
                </p:cNvSpPr>
                <p:nvPr/>
              </p:nvSpPr>
              <p:spPr bwMode="auto">
                <a:xfrm>
                  <a:off x="7529045" y="3629922"/>
                  <a:ext cx="259543" cy="446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61" name="Rectangle 55">
                  <a:extLst>
                    <a:ext uri="{FF2B5EF4-FFF2-40B4-BE49-F238E27FC236}">
                      <a16:creationId xmlns:a16="http://schemas.microsoft.com/office/drawing/2014/main" id="{1BD99D16-0C51-4860-AE36-DA4C16314AC2}"/>
                    </a:ext>
                  </a:extLst>
                </p:cNvPr>
                <p:cNvSpPr>
                  <a:spLocks noChangeArrowheads="1"/>
                </p:cNvSpPr>
                <p:nvPr/>
              </p:nvSpPr>
              <p:spPr bwMode="auto">
                <a:xfrm>
                  <a:off x="7529045" y="3536962"/>
                  <a:ext cx="259543" cy="446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1"/>
                    </a:solidFill>
                    <a:effectLst/>
                    <a:uLnTx/>
                    <a:uFillTx/>
                  </a:endParaRPr>
                </a:p>
              </p:txBody>
            </p:sp>
            <p:sp>
              <p:nvSpPr>
                <p:cNvPr id="62" name="Freeform 56">
                  <a:extLst>
                    <a:ext uri="{FF2B5EF4-FFF2-40B4-BE49-F238E27FC236}">
                      <a16:creationId xmlns:a16="http://schemas.microsoft.com/office/drawing/2014/main" id="{F8B871CC-E736-4251-A933-5E66203F29F0}"/>
                    </a:ext>
                  </a:extLst>
                </p:cNvPr>
                <p:cNvSpPr>
                  <a:spLocks noEditPoints="1"/>
                </p:cNvSpPr>
                <p:nvPr/>
              </p:nvSpPr>
              <p:spPr bwMode="auto">
                <a:xfrm>
                  <a:off x="7393691" y="3113490"/>
                  <a:ext cx="462688" cy="639233"/>
                </a:xfrm>
                <a:custGeom>
                  <a:avLst/>
                  <a:gdLst>
                    <a:gd name="T0" fmla="*/ 1340 w 1699"/>
                    <a:gd name="T1" fmla="*/ 697 h 2518"/>
                    <a:gd name="T2" fmla="*/ 1114 w 1699"/>
                    <a:gd name="T3" fmla="*/ 684 h 2518"/>
                    <a:gd name="T4" fmla="*/ 563 w 1699"/>
                    <a:gd name="T5" fmla="*/ 0 h 2518"/>
                    <a:gd name="T6" fmla="*/ 266 w 1699"/>
                    <a:gd name="T7" fmla="*/ 1041 h 2518"/>
                    <a:gd name="T8" fmla="*/ 275 w 1699"/>
                    <a:gd name="T9" fmla="*/ 2439 h 2518"/>
                    <a:gd name="T10" fmla="*/ 296 w 1699"/>
                    <a:gd name="T11" fmla="*/ 2473 h 2518"/>
                    <a:gd name="T12" fmla="*/ 331 w 1699"/>
                    <a:gd name="T13" fmla="*/ 2499 h 2518"/>
                    <a:gd name="T14" fmla="*/ 386 w 1699"/>
                    <a:gd name="T15" fmla="*/ 2514 h 2518"/>
                    <a:gd name="T16" fmla="*/ 1591 w 1699"/>
                    <a:gd name="T17" fmla="*/ 2517 h 2518"/>
                    <a:gd name="T18" fmla="*/ 1636 w 1699"/>
                    <a:gd name="T19" fmla="*/ 2502 h 2518"/>
                    <a:gd name="T20" fmla="*/ 1671 w 1699"/>
                    <a:gd name="T21" fmla="*/ 2473 h 2518"/>
                    <a:gd name="T22" fmla="*/ 1690 w 1699"/>
                    <a:gd name="T23" fmla="*/ 2438 h 2518"/>
                    <a:gd name="T24" fmla="*/ 1699 w 1699"/>
                    <a:gd name="T25" fmla="*/ 1057 h 2518"/>
                    <a:gd name="T26" fmla="*/ 725 w 1699"/>
                    <a:gd name="T27" fmla="*/ 310 h 2518"/>
                    <a:gd name="T28" fmla="*/ 624 w 1699"/>
                    <a:gd name="T29" fmla="*/ 780 h 2518"/>
                    <a:gd name="T30" fmla="*/ 725 w 1699"/>
                    <a:gd name="T31" fmla="*/ 310 h 2518"/>
                    <a:gd name="T32" fmla="*/ 605 w 1699"/>
                    <a:gd name="T33" fmla="*/ 801 h 2518"/>
                    <a:gd name="T34" fmla="*/ 264 w 1699"/>
                    <a:gd name="T35" fmla="*/ 531 h 2518"/>
                    <a:gd name="T36" fmla="*/ 1607 w 1699"/>
                    <a:gd name="T37" fmla="*/ 2357 h 2518"/>
                    <a:gd name="T38" fmla="*/ 1592 w 1699"/>
                    <a:gd name="T39" fmla="*/ 2396 h 2518"/>
                    <a:gd name="T40" fmla="*/ 1550 w 1699"/>
                    <a:gd name="T41" fmla="*/ 2419 h 2518"/>
                    <a:gd name="T42" fmla="*/ 1540 w 1699"/>
                    <a:gd name="T43" fmla="*/ 2424 h 2518"/>
                    <a:gd name="T44" fmla="*/ 683 w 1699"/>
                    <a:gd name="T45" fmla="*/ 2425 h 2518"/>
                    <a:gd name="T46" fmla="*/ 418 w 1699"/>
                    <a:gd name="T47" fmla="*/ 2425 h 2518"/>
                    <a:gd name="T48" fmla="*/ 381 w 1699"/>
                    <a:gd name="T49" fmla="*/ 2409 h 2518"/>
                    <a:gd name="T50" fmla="*/ 368 w 1699"/>
                    <a:gd name="T51" fmla="*/ 2391 h 2518"/>
                    <a:gd name="T52" fmla="*/ 356 w 1699"/>
                    <a:gd name="T53" fmla="*/ 1087 h 2518"/>
                    <a:gd name="T54" fmla="*/ 1083 w 1699"/>
                    <a:gd name="T55" fmla="*/ 780 h 2518"/>
                    <a:gd name="T56" fmla="*/ 1281 w 1699"/>
                    <a:gd name="T57" fmla="*/ 829 h 2518"/>
                    <a:gd name="T58" fmla="*/ 1282 w 1699"/>
                    <a:gd name="T59" fmla="*/ 993 h 2518"/>
                    <a:gd name="T60" fmla="*/ 1296 w 1699"/>
                    <a:gd name="T61" fmla="*/ 1043 h 2518"/>
                    <a:gd name="T62" fmla="*/ 1322 w 1699"/>
                    <a:gd name="T63" fmla="*/ 1078 h 2518"/>
                    <a:gd name="T64" fmla="*/ 1364 w 1699"/>
                    <a:gd name="T65" fmla="*/ 1096 h 2518"/>
                    <a:gd name="T66" fmla="*/ 1607 w 1699"/>
                    <a:gd name="T67" fmla="*/ 1145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9" h="2518">
                      <a:moveTo>
                        <a:pt x="1684" y="1022"/>
                      </a:moveTo>
                      <a:cubicBezTo>
                        <a:pt x="1340" y="697"/>
                        <a:pt x="1340" y="697"/>
                        <a:pt x="1340" y="697"/>
                      </a:cubicBezTo>
                      <a:cubicBezTo>
                        <a:pt x="1331" y="689"/>
                        <a:pt x="1319" y="684"/>
                        <a:pt x="1306" y="684"/>
                      </a:cubicBezTo>
                      <a:cubicBezTo>
                        <a:pt x="1114" y="684"/>
                        <a:pt x="1114" y="684"/>
                        <a:pt x="1114" y="684"/>
                      </a:cubicBezTo>
                      <a:cubicBezTo>
                        <a:pt x="1122" y="645"/>
                        <a:pt x="1127" y="605"/>
                        <a:pt x="1127" y="563"/>
                      </a:cubicBezTo>
                      <a:cubicBezTo>
                        <a:pt x="1127" y="252"/>
                        <a:pt x="875" y="0"/>
                        <a:pt x="563" y="0"/>
                      </a:cubicBezTo>
                      <a:cubicBezTo>
                        <a:pt x="252" y="0"/>
                        <a:pt x="0" y="252"/>
                        <a:pt x="0" y="563"/>
                      </a:cubicBezTo>
                      <a:cubicBezTo>
                        <a:pt x="0" y="765"/>
                        <a:pt x="106" y="941"/>
                        <a:pt x="266" y="1041"/>
                      </a:cubicBezTo>
                      <a:cubicBezTo>
                        <a:pt x="265" y="2403"/>
                        <a:pt x="265" y="2403"/>
                        <a:pt x="265" y="2403"/>
                      </a:cubicBezTo>
                      <a:cubicBezTo>
                        <a:pt x="275" y="2439"/>
                        <a:pt x="275" y="2439"/>
                        <a:pt x="275" y="2439"/>
                      </a:cubicBezTo>
                      <a:cubicBezTo>
                        <a:pt x="277" y="2444"/>
                        <a:pt x="279" y="2450"/>
                        <a:pt x="283" y="2454"/>
                      </a:cubicBezTo>
                      <a:cubicBezTo>
                        <a:pt x="296" y="2473"/>
                        <a:pt x="296" y="2473"/>
                        <a:pt x="296" y="2473"/>
                      </a:cubicBezTo>
                      <a:cubicBezTo>
                        <a:pt x="300" y="2478"/>
                        <a:pt x="304" y="2483"/>
                        <a:pt x="310" y="2486"/>
                      </a:cubicBezTo>
                      <a:cubicBezTo>
                        <a:pt x="331" y="2499"/>
                        <a:pt x="331" y="2499"/>
                        <a:pt x="331" y="2499"/>
                      </a:cubicBezTo>
                      <a:cubicBezTo>
                        <a:pt x="335" y="2502"/>
                        <a:pt x="340" y="2504"/>
                        <a:pt x="345" y="2505"/>
                      </a:cubicBezTo>
                      <a:cubicBezTo>
                        <a:pt x="386" y="2514"/>
                        <a:pt x="386" y="2514"/>
                        <a:pt x="386" y="2514"/>
                      </a:cubicBezTo>
                      <a:cubicBezTo>
                        <a:pt x="1578" y="2518"/>
                        <a:pt x="1578" y="2518"/>
                        <a:pt x="1578" y="2518"/>
                      </a:cubicBezTo>
                      <a:cubicBezTo>
                        <a:pt x="1583" y="2518"/>
                        <a:pt x="1587" y="2518"/>
                        <a:pt x="1591" y="2517"/>
                      </a:cubicBezTo>
                      <a:cubicBezTo>
                        <a:pt x="1622" y="2508"/>
                        <a:pt x="1622" y="2508"/>
                        <a:pt x="1622" y="2508"/>
                      </a:cubicBezTo>
                      <a:cubicBezTo>
                        <a:pt x="1627" y="2507"/>
                        <a:pt x="1632" y="2505"/>
                        <a:pt x="1636" y="2502"/>
                      </a:cubicBezTo>
                      <a:cubicBezTo>
                        <a:pt x="1657" y="2488"/>
                        <a:pt x="1657" y="2488"/>
                        <a:pt x="1657" y="2488"/>
                      </a:cubicBezTo>
                      <a:cubicBezTo>
                        <a:pt x="1663" y="2484"/>
                        <a:pt x="1668" y="2479"/>
                        <a:pt x="1671" y="2473"/>
                      </a:cubicBezTo>
                      <a:cubicBezTo>
                        <a:pt x="1684" y="2453"/>
                        <a:pt x="1684" y="2453"/>
                        <a:pt x="1684" y="2453"/>
                      </a:cubicBezTo>
                      <a:cubicBezTo>
                        <a:pt x="1687" y="2448"/>
                        <a:pt x="1689" y="2443"/>
                        <a:pt x="1690" y="2438"/>
                      </a:cubicBezTo>
                      <a:cubicBezTo>
                        <a:pt x="1699" y="2395"/>
                        <a:pt x="1699" y="2395"/>
                        <a:pt x="1699" y="2395"/>
                      </a:cubicBezTo>
                      <a:cubicBezTo>
                        <a:pt x="1699" y="1057"/>
                        <a:pt x="1699" y="1057"/>
                        <a:pt x="1699" y="1057"/>
                      </a:cubicBezTo>
                      <a:cubicBezTo>
                        <a:pt x="1699" y="1044"/>
                        <a:pt x="1694" y="1031"/>
                        <a:pt x="1684" y="1022"/>
                      </a:cubicBezTo>
                      <a:close/>
                      <a:moveTo>
                        <a:pt x="725" y="310"/>
                      </a:moveTo>
                      <a:cubicBezTo>
                        <a:pt x="856" y="310"/>
                        <a:pt x="856" y="310"/>
                        <a:pt x="856" y="310"/>
                      </a:cubicBezTo>
                      <a:cubicBezTo>
                        <a:pt x="624" y="780"/>
                        <a:pt x="624" y="780"/>
                        <a:pt x="624" y="780"/>
                      </a:cubicBezTo>
                      <a:cubicBezTo>
                        <a:pt x="545" y="671"/>
                        <a:pt x="545" y="671"/>
                        <a:pt x="545" y="671"/>
                      </a:cubicBezTo>
                      <a:lnTo>
                        <a:pt x="725" y="310"/>
                      </a:lnTo>
                      <a:close/>
                      <a:moveTo>
                        <a:pt x="408" y="531"/>
                      </a:moveTo>
                      <a:cubicBezTo>
                        <a:pt x="605" y="801"/>
                        <a:pt x="605" y="801"/>
                        <a:pt x="605" y="801"/>
                      </a:cubicBezTo>
                      <a:cubicBezTo>
                        <a:pt x="461" y="801"/>
                        <a:pt x="461" y="801"/>
                        <a:pt x="461" y="801"/>
                      </a:cubicBezTo>
                      <a:cubicBezTo>
                        <a:pt x="264" y="531"/>
                        <a:pt x="264" y="531"/>
                        <a:pt x="264" y="531"/>
                      </a:cubicBezTo>
                      <a:lnTo>
                        <a:pt x="408" y="531"/>
                      </a:lnTo>
                      <a:close/>
                      <a:moveTo>
                        <a:pt x="1607" y="2357"/>
                      </a:moveTo>
                      <a:cubicBezTo>
                        <a:pt x="1607" y="2366"/>
                        <a:pt x="1605" y="2375"/>
                        <a:pt x="1600" y="2382"/>
                      </a:cubicBezTo>
                      <a:cubicBezTo>
                        <a:pt x="1592" y="2396"/>
                        <a:pt x="1592" y="2396"/>
                        <a:pt x="1592" y="2396"/>
                      </a:cubicBezTo>
                      <a:cubicBezTo>
                        <a:pt x="1587" y="2403"/>
                        <a:pt x="1581" y="2409"/>
                        <a:pt x="1574" y="2413"/>
                      </a:cubicBezTo>
                      <a:cubicBezTo>
                        <a:pt x="1566" y="2417"/>
                        <a:pt x="1558" y="2419"/>
                        <a:pt x="1550" y="2419"/>
                      </a:cubicBezTo>
                      <a:cubicBezTo>
                        <a:pt x="1553" y="2431"/>
                        <a:pt x="1553" y="2431"/>
                        <a:pt x="1553" y="2431"/>
                      </a:cubicBezTo>
                      <a:cubicBezTo>
                        <a:pt x="1540" y="2424"/>
                        <a:pt x="1540" y="2424"/>
                        <a:pt x="1540" y="2424"/>
                      </a:cubicBezTo>
                      <a:cubicBezTo>
                        <a:pt x="692" y="2424"/>
                        <a:pt x="692" y="2424"/>
                        <a:pt x="692" y="2424"/>
                      </a:cubicBezTo>
                      <a:cubicBezTo>
                        <a:pt x="689" y="2424"/>
                        <a:pt x="686" y="2425"/>
                        <a:pt x="683" y="2425"/>
                      </a:cubicBezTo>
                      <a:cubicBezTo>
                        <a:pt x="683" y="2425"/>
                        <a:pt x="683" y="2425"/>
                        <a:pt x="683" y="2425"/>
                      </a:cubicBezTo>
                      <a:cubicBezTo>
                        <a:pt x="418" y="2425"/>
                        <a:pt x="418" y="2425"/>
                        <a:pt x="418" y="2425"/>
                      </a:cubicBezTo>
                      <a:cubicBezTo>
                        <a:pt x="407" y="2425"/>
                        <a:pt x="396" y="2421"/>
                        <a:pt x="387" y="2414"/>
                      </a:cubicBezTo>
                      <a:cubicBezTo>
                        <a:pt x="381" y="2409"/>
                        <a:pt x="381" y="2409"/>
                        <a:pt x="381" y="2409"/>
                      </a:cubicBezTo>
                      <a:cubicBezTo>
                        <a:pt x="376" y="2405"/>
                        <a:pt x="372" y="2400"/>
                        <a:pt x="369" y="2394"/>
                      </a:cubicBezTo>
                      <a:cubicBezTo>
                        <a:pt x="368" y="2391"/>
                        <a:pt x="368" y="2391"/>
                        <a:pt x="368" y="2391"/>
                      </a:cubicBezTo>
                      <a:cubicBezTo>
                        <a:pt x="364" y="2384"/>
                        <a:pt x="362" y="2358"/>
                        <a:pt x="362" y="2350"/>
                      </a:cubicBezTo>
                      <a:cubicBezTo>
                        <a:pt x="356" y="1087"/>
                        <a:pt x="356" y="1087"/>
                        <a:pt x="356" y="1087"/>
                      </a:cubicBezTo>
                      <a:cubicBezTo>
                        <a:pt x="420" y="1112"/>
                        <a:pt x="490" y="1127"/>
                        <a:pt x="563" y="1127"/>
                      </a:cubicBezTo>
                      <a:cubicBezTo>
                        <a:pt x="798" y="1127"/>
                        <a:pt x="998" y="984"/>
                        <a:pt x="1083" y="780"/>
                      </a:cubicBezTo>
                      <a:cubicBezTo>
                        <a:pt x="1232" y="780"/>
                        <a:pt x="1232" y="780"/>
                        <a:pt x="1232" y="780"/>
                      </a:cubicBezTo>
                      <a:cubicBezTo>
                        <a:pt x="1259" y="780"/>
                        <a:pt x="1281" y="802"/>
                        <a:pt x="1281" y="829"/>
                      </a:cubicBezTo>
                      <a:cubicBezTo>
                        <a:pt x="1281" y="982"/>
                        <a:pt x="1281" y="982"/>
                        <a:pt x="1281" y="982"/>
                      </a:cubicBezTo>
                      <a:cubicBezTo>
                        <a:pt x="1281" y="986"/>
                        <a:pt x="1281" y="990"/>
                        <a:pt x="1282" y="993"/>
                      </a:cubicBezTo>
                      <a:cubicBezTo>
                        <a:pt x="1290" y="1028"/>
                        <a:pt x="1290" y="1028"/>
                        <a:pt x="1290" y="1028"/>
                      </a:cubicBezTo>
                      <a:cubicBezTo>
                        <a:pt x="1291" y="1034"/>
                        <a:pt x="1294" y="1039"/>
                        <a:pt x="1296" y="1043"/>
                      </a:cubicBezTo>
                      <a:cubicBezTo>
                        <a:pt x="1309" y="1064"/>
                        <a:pt x="1309" y="1064"/>
                        <a:pt x="1309" y="1064"/>
                      </a:cubicBezTo>
                      <a:cubicBezTo>
                        <a:pt x="1313" y="1070"/>
                        <a:pt x="1317" y="1074"/>
                        <a:pt x="1322" y="1078"/>
                      </a:cubicBezTo>
                      <a:cubicBezTo>
                        <a:pt x="1335" y="1087"/>
                        <a:pt x="1335" y="1087"/>
                        <a:pt x="1335" y="1087"/>
                      </a:cubicBezTo>
                      <a:cubicBezTo>
                        <a:pt x="1343" y="1093"/>
                        <a:pt x="1353" y="1096"/>
                        <a:pt x="1364" y="1096"/>
                      </a:cubicBezTo>
                      <a:cubicBezTo>
                        <a:pt x="1559" y="1096"/>
                        <a:pt x="1559" y="1096"/>
                        <a:pt x="1559" y="1096"/>
                      </a:cubicBezTo>
                      <a:cubicBezTo>
                        <a:pt x="1585" y="1096"/>
                        <a:pt x="1607" y="1118"/>
                        <a:pt x="1607" y="1145"/>
                      </a:cubicBezTo>
                      <a:lnTo>
                        <a:pt x="1607" y="235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endParaRPr>
                </a:p>
              </p:txBody>
            </p:sp>
          </p:grpSp>
        </p:grpSp>
      </p:grpSp>
    </p:spTree>
    <p:extLst>
      <p:ext uri="{BB962C8B-B14F-4D97-AF65-F5344CB8AC3E}">
        <p14:creationId xmlns:p14="http://schemas.microsoft.com/office/powerpoint/2010/main" val="259208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zure information protection">
            <a:extLst>
              <a:ext uri="{FF2B5EF4-FFF2-40B4-BE49-F238E27FC236}">
                <a16:creationId xmlns:a16="http://schemas.microsoft.com/office/drawing/2014/main" id="{79DC70F5-00BE-48E6-AD35-D532C44FD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2446020"/>
            <a:ext cx="1187450" cy="11874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96174E1-DD0E-4A49-8674-9B14D697AB1A}"/>
              </a:ext>
            </a:extLst>
          </p:cNvPr>
          <p:cNvSpPr txBox="1">
            <a:spLocks/>
          </p:cNvSpPr>
          <p:nvPr/>
        </p:nvSpPr>
        <p:spPr>
          <a:xfrm>
            <a:off x="1524000" y="2463293"/>
            <a:ext cx="376936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a:t>DEMO</a:t>
            </a:r>
          </a:p>
        </p:txBody>
      </p:sp>
      <p:pic>
        <p:nvPicPr>
          <p:cNvPr id="6" name="Picture 2" descr="Related image">
            <a:extLst>
              <a:ext uri="{FF2B5EF4-FFF2-40B4-BE49-F238E27FC236}">
                <a16:creationId xmlns:a16="http://schemas.microsoft.com/office/drawing/2014/main" id="{1F62EF72-387C-4BCE-B33A-52BF8BC2B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693068"/>
            <a:ext cx="5554981" cy="347186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A607F81F-42AA-4E68-B942-BC64CC278922}"/>
              </a:ext>
            </a:extLst>
          </p:cNvPr>
          <p:cNvSpPr txBox="1">
            <a:spLocks/>
          </p:cNvSpPr>
          <p:nvPr/>
        </p:nvSpPr>
        <p:spPr>
          <a:xfrm>
            <a:off x="1775656" y="3650743"/>
            <a:ext cx="2485683" cy="48650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a:t>Portal</a:t>
            </a:r>
          </a:p>
          <a:p>
            <a:pPr marL="0" indent="0" algn="ctr">
              <a:buNone/>
            </a:pPr>
            <a:r>
              <a:rPr lang="en-US" sz="2000" dirty="0" err="1"/>
              <a:t>cliente</a:t>
            </a:r>
            <a:r>
              <a:rPr lang="en-US" sz="2000" dirty="0"/>
              <a:t> PC</a:t>
            </a:r>
          </a:p>
          <a:p>
            <a:pPr marL="0" indent="0" algn="ctr">
              <a:buNone/>
            </a:pPr>
            <a:r>
              <a:rPr lang="en-US" sz="2000" dirty="0"/>
              <a:t>Track &amp; Revoke</a:t>
            </a:r>
            <a:endParaRPr lang="en-US" dirty="0"/>
          </a:p>
        </p:txBody>
      </p:sp>
    </p:spTree>
    <p:extLst>
      <p:ext uri="{BB962C8B-B14F-4D97-AF65-F5344CB8AC3E}">
        <p14:creationId xmlns:p14="http://schemas.microsoft.com/office/powerpoint/2010/main" val="1561879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E0338BF-CACF-41EE-86C6-24EC3FC55931}"/>
              </a:ext>
            </a:extLst>
          </p:cNvPr>
          <p:cNvSpPr txBox="1">
            <a:spLocks/>
          </p:cNvSpPr>
          <p:nvPr/>
        </p:nvSpPr>
        <p:spPr>
          <a:xfrm>
            <a:off x="269240" y="289512"/>
            <a:ext cx="1165507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Acceso</a:t>
            </a:r>
            <a:r>
              <a:rPr lang="en-US" dirty="0"/>
              <a:t> </a:t>
            </a:r>
            <a:r>
              <a:rPr lang="en-US" dirty="0" err="1"/>
              <a:t>condicional</a:t>
            </a:r>
            <a:endParaRPr lang="en-US" dirty="0"/>
          </a:p>
        </p:txBody>
      </p:sp>
      <p:pic>
        <p:nvPicPr>
          <p:cNvPr id="5" name="Imagen 4" descr="Imagen que contiene captura de pantalla&#10;&#10;Descripción generada con confianza muy alta">
            <a:extLst>
              <a:ext uri="{FF2B5EF4-FFF2-40B4-BE49-F238E27FC236}">
                <a16:creationId xmlns:a16="http://schemas.microsoft.com/office/drawing/2014/main" id="{7E822162-3386-4F65-93E5-87B4C1030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75" y="1676400"/>
            <a:ext cx="7029450" cy="3943350"/>
          </a:xfrm>
          <a:prstGeom prst="rect">
            <a:avLst/>
          </a:prstGeom>
        </p:spPr>
      </p:pic>
    </p:spTree>
    <p:extLst>
      <p:ext uri="{BB962C8B-B14F-4D97-AF65-F5344CB8AC3E}">
        <p14:creationId xmlns:p14="http://schemas.microsoft.com/office/powerpoint/2010/main" val="50501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A06AB2A-38C2-4079-A350-A09B42E13D72}"/>
              </a:ext>
            </a:extLst>
          </p:cNvPr>
          <p:cNvSpPr txBox="1">
            <a:spLocks/>
          </p:cNvSpPr>
          <p:nvPr/>
        </p:nvSpPr>
        <p:spPr>
          <a:xfrm>
            <a:off x="269240" y="289512"/>
            <a:ext cx="1165507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Cloud App Security</a:t>
            </a:r>
          </a:p>
        </p:txBody>
      </p:sp>
      <p:pic>
        <p:nvPicPr>
          <p:cNvPr id="5" name="Imagen 4">
            <a:extLst>
              <a:ext uri="{FF2B5EF4-FFF2-40B4-BE49-F238E27FC236}">
                <a16:creationId xmlns:a16="http://schemas.microsoft.com/office/drawing/2014/main" id="{F05A06C2-216E-47F2-A9CB-FB7A53667C74}"/>
              </a:ext>
            </a:extLst>
          </p:cNvPr>
          <p:cNvPicPr>
            <a:picLocks noChangeAspect="1"/>
          </p:cNvPicPr>
          <p:nvPr/>
        </p:nvPicPr>
        <p:blipFill>
          <a:blip r:embed="rId2"/>
          <a:stretch>
            <a:fillRect/>
          </a:stretch>
        </p:blipFill>
        <p:spPr>
          <a:xfrm>
            <a:off x="2054442" y="1506229"/>
            <a:ext cx="10137558" cy="5351771"/>
          </a:xfrm>
          <a:prstGeom prst="rect">
            <a:avLst/>
          </a:prstGeom>
        </p:spPr>
      </p:pic>
    </p:spTree>
    <p:extLst>
      <p:ext uri="{BB962C8B-B14F-4D97-AF65-F5344CB8AC3E}">
        <p14:creationId xmlns:p14="http://schemas.microsoft.com/office/powerpoint/2010/main" val="140168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DFA8728-543E-4ECB-94E5-C214042E860E}"/>
              </a:ext>
            </a:extLst>
          </p:cNvPr>
          <p:cNvSpPr txBox="1">
            <a:spLocks/>
          </p:cNvSpPr>
          <p:nvPr/>
        </p:nvSpPr>
        <p:spPr>
          <a:xfrm>
            <a:off x="269240" y="289512"/>
            <a:ext cx="1165507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AIP Scanner</a:t>
            </a:r>
          </a:p>
        </p:txBody>
      </p:sp>
      <p:pic>
        <p:nvPicPr>
          <p:cNvPr id="8" name="Picture 2" descr="Azure Information Protection scanner overview">
            <a:extLst>
              <a:ext uri="{FF2B5EF4-FFF2-40B4-BE49-F238E27FC236}">
                <a16:creationId xmlns:a16="http://schemas.microsoft.com/office/drawing/2014/main" id="{EAD1E574-5E24-4AF7-B11B-71E773819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22" y="1603529"/>
            <a:ext cx="5779477" cy="3832614"/>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texto 2">
            <a:extLst>
              <a:ext uri="{FF2B5EF4-FFF2-40B4-BE49-F238E27FC236}">
                <a16:creationId xmlns:a16="http://schemas.microsoft.com/office/drawing/2014/main" id="{39EB3242-B7C5-47D3-9286-9B85ABD40B27}"/>
              </a:ext>
            </a:extLst>
          </p:cNvPr>
          <p:cNvSpPr txBox="1">
            <a:spLocks/>
          </p:cNvSpPr>
          <p:nvPr/>
        </p:nvSpPr>
        <p:spPr>
          <a:xfrm>
            <a:off x="6248403" y="289512"/>
            <a:ext cx="5674357" cy="5278951"/>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1"/>
                </a:solidFill>
              </a:rPr>
              <a:t>Token de App </a:t>
            </a:r>
            <a:r>
              <a:rPr lang="en-US" dirty="0" err="1">
                <a:solidFill>
                  <a:schemeClr val="bg1"/>
                </a:solidFill>
              </a:rPr>
              <a:t>registrada</a:t>
            </a:r>
            <a:r>
              <a:rPr lang="en-US" dirty="0">
                <a:solidFill>
                  <a:schemeClr val="bg1"/>
                </a:solidFill>
              </a:rPr>
              <a:t> </a:t>
            </a:r>
            <a:r>
              <a:rPr lang="en-US" dirty="0" err="1">
                <a:solidFill>
                  <a:schemeClr val="bg1"/>
                </a:solidFill>
              </a:rPr>
              <a:t>en</a:t>
            </a:r>
            <a:r>
              <a:rPr lang="en-US" dirty="0">
                <a:solidFill>
                  <a:schemeClr val="bg1"/>
                </a:solidFill>
              </a:rPr>
              <a:t> AAD</a:t>
            </a:r>
          </a:p>
          <a:p>
            <a:pPr marL="0" indent="0">
              <a:buNone/>
            </a:pPr>
            <a:r>
              <a:rPr lang="en-US" dirty="0">
                <a:solidFill>
                  <a:schemeClr val="bg1"/>
                </a:solidFill>
              </a:rPr>
              <a:t>	</a:t>
            </a:r>
            <a:r>
              <a:rPr lang="es-ES" sz="1400" dirty="0">
                <a:solidFill>
                  <a:schemeClr val="bg1"/>
                </a:solidFill>
              </a:rPr>
              <a:t>Set-</a:t>
            </a:r>
            <a:r>
              <a:rPr lang="es-ES" sz="1400" dirty="0" err="1">
                <a:solidFill>
                  <a:schemeClr val="bg1"/>
                </a:solidFill>
              </a:rPr>
              <a:t>AIPAuthentication</a:t>
            </a:r>
            <a:r>
              <a:rPr lang="es-ES" sz="1400" dirty="0">
                <a:solidFill>
                  <a:schemeClr val="bg1"/>
                </a:solidFill>
              </a:rPr>
              <a:t> -</a:t>
            </a:r>
            <a:r>
              <a:rPr lang="es-ES" sz="1400" dirty="0" err="1">
                <a:solidFill>
                  <a:schemeClr val="bg1"/>
                </a:solidFill>
              </a:rPr>
              <a:t>webAppId</a:t>
            </a:r>
            <a:r>
              <a:rPr lang="es-ES" sz="1400" dirty="0">
                <a:solidFill>
                  <a:schemeClr val="bg1"/>
                </a:solidFill>
              </a:rPr>
              <a:t> 18851ff2-c4ba-4ba8-8129-	f06993cdd4c4 -</a:t>
            </a:r>
            <a:r>
              <a:rPr lang="es-ES" sz="1400" dirty="0" err="1">
                <a:solidFill>
                  <a:schemeClr val="bg1"/>
                </a:solidFill>
              </a:rPr>
              <a:t>webAppKey</a:t>
            </a:r>
            <a:r>
              <a:rPr lang="es-ES" sz="1400" dirty="0">
                <a:solidFill>
                  <a:schemeClr val="bg1"/>
                </a:solidFill>
              </a:rPr>
              <a:t>  	</a:t>
            </a:r>
            <a:r>
              <a:rPr lang="en-US" sz="1400" dirty="0" err="1">
                <a:solidFill>
                  <a:schemeClr val="bg1"/>
                </a:solidFill>
              </a:rPr>
              <a:t>oafSRrIyi</a:t>
            </a:r>
            <a:r>
              <a:rPr lang="en-US" sz="1400" dirty="0">
                <a:solidFill>
                  <a:schemeClr val="bg1"/>
                </a:solidFill>
              </a:rPr>
              <a:t>/cMj99F6yzfbMXmwezZDqzTwWDSJdv6vME= </a:t>
            </a:r>
            <a:r>
              <a:rPr lang="es-ES" sz="1400" dirty="0">
                <a:solidFill>
                  <a:schemeClr val="bg1"/>
                </a:solidFill>
              </a:rPr>
              <a:t>-</a:t>
            </a:r>
            <a:r>
              <a:rPr lang="es-ES" sz="1400" dirty="0" err="1">
                <a:solidFill>
                  <a:schemeClr val="bg1"/>
                </a:solidFill>
              </a:rPr>
              <a:t>nativeAppId</a:t>
            </a:r>
            <a:r>
              <a:rPr lang="es-ES" sz="1400" dirty="0">
                <a:solidFill>
                  <a:schemeClr val="bg1"/>
                </a:solidFill>
              </a:rPr>
              <a:t> 	27cbc969-a4bb-4b7e-8bc2-f0b8c392b18c</a:t>
            </a:r>
            <a:endParaRPr lang="en-US" sz="1400" dirty="0">
              <a:solidFill>
                <a:schemeClr val="bg1"/>
              </a:solidFill>
            </a:endParaRPr>
          </a:p>
          <a:p>
            <a:pPr marL="0" indent="0">
              <a:buNone/>
            </a:pPr>
            <a:r>
              <a:rPr lang="en-US" dirty="0" err="1">
                <a:solidFill>
                  <a:schemeClr val="bg1"/>
                </a:solidFill>
              </a:rPr>
              <a:t>Instalación</a:t>
            </a:r>
            <a:r>
              <a:rPr lang="en-US" dirty="0">
                <a:solidFill>
                  <a:schemeClr val="bg1"/>
                </a:solidFill>
              </a:rPr>
              <a:t> de </a:t>
            </a:r>
            <a:r>
              <a:rPr lang="en-US" dirty="0" err="1">
                <a:solidFill>
                  <a:schemeClr val="bg1"/>
                </a:solidFill>
              </a:rPr>
              <a:t>Servicio</a:t>
            </a:r>
            <a:r>
              <a:rPr lang="en-US" dirty="0">
                <a:solidFill>
                  <a:schemeClr val="bg1"/>
                </a:solidFill>
              </a:rPr>
              <a:t> de AIP</a:t>
            </a:r>
          </a:p>
          <a:p>
            <a:pPr marL="0" indent="0">
              <a:buNone/>
            </a:pPr>
            <a:r>
              <a:rPr lang="en-US" dirty="0">
                <a:solidFill>
                  <a:schemeClr val="bg1"/>
                </a:solidFill>
              </a:rPr>
              <a:t>	</a:t>
            </a:r>
            <a:r>
              <a:rPr lang="en-GB" sz="1400" dirty="0">
                <a:solidFill>
                  <a:schemeClr val="bg1"/>
                </a:solidFill>
              </a:rPr>
              <a:t>Set-</a:t>
            </a:r>
            <a:r>
              <a:rPr lang="en-GB" sz="1400" dirty="0" err="1">
                <a:solidFill>
                  <a:schemeClr val="bg1"/>
                </a:solidFill>
              </a:rPr>
              <a:t>AIPScannerConfiguration</a:t>
            </a:r>
            <a:r>
              <a:rPr lang="en-GB" sz="1400" dirty="0">
                <a:solidFill>
                  <a:schemeClr val="bg1"/>
                </a:solidFill>
              </a:rPr>
              <a:t> -Enforce On -Schedule Continuous</a:t>
            </a:r>
          </a:p>
          <a:p>
            <a:pPr marL="0" indent="0">
              <a:buNone/>
            </a:pPr>
            <a:r>
              <a:rPr lang="en-US" dirty="0">
                <a:solidFill>
                  <a:schemeClr val="bg1"/>
                </a:solidFill>
              </a:rPr>
              <a:t>Auto-apply</a:t>
            </a:r>
          </a:p>
          <a:p>
            <a:pPr marL="0" indent="0">
              <a:buNone/>
            </a:pPr>
            <a:r>
              <a:rPr lang="en-US" dirty="0" err="1">
                <a:solidFill>
                  <a:schemeClr val="bg1"/>
                </a:solidFill>
              </a:rPr>
              <a:t>Etiqueta</a:t>
            </a:r>
            <a:r>
              <a:rPr lang="en-US" dirty="0">
                <a:solidFill>
                  <a:schemeClr val="bg1"/>
                </a:solidFill>
              </a:rPr>
              <a:t> por </a:t>
            </a:r>
            <a:r>
              <a:rPr lang="en-US" dirty="0" err="1">
                <a:solidFill>
                  <a:schemeClr val="bg1"/>
                </a:solidFill>
              </a:rPr>
              <a:t>defecto</a:t>
            </a:r>
            <a:endParaRPr lang="en-US" dirty="0">
              <a:solidFill>
                <a:schemeClr val="bg1"/>
              </a:solidFill>
            </a:endParaRPr>
          </a:p>
          <a:p>
            <a:pPr marL="0" indent="0">
              <a:buNone/>
            </a:pPr>
            <a:r>
              <a:rPr lang="en-US" dirty="0">
                <a:solidFill>
                  <a:schemeClr val="bg1"/>
                </a:solidFill>
              </a:rPr>
              <a:t>	</a:t>
            </a:r>
            <a:r>
              <a:rPr lang="en-GB" sz="1400" dirty="0">
                <a:solidFill>
                  <a:schemeClr val="bg1"/>
                </a:solidFill>
              </a:rPr>
              <a:t>Add-</a:t>
            </a:r>
            <a:r>
              <a:rPr lang="en-GB" sz="1400" dirty="0" err="1">
                <a:solidFill>
                  <a:schemeClr val="bg1"/>
                </a:solidFill>
              </a:rPr>
              <a:t>AIPScannerRepository</a:t>
            </a:r>
            <a:r>
              <a:rPr lang="en-GB" sz="1400" dirty="0">
                <a:solidFill>
                  <a:schemeClr val="bg1"/>
                </a:solidFill>
              </a:rPr>
              <a:t> -Path \\NAS\HR -</a:t>
            </a:r>
            <a:r>
              <a:rPr lang="en-GB" sz="1400" dirty="0" err="1">
                <a:solidFill>
                  <a:schemeClr val="bg1"/>
                </a:solidFill>
              </a:rPr>
              <a:t>SetDefaultLabel</a:t>
            </a:r>
            <a:r>
              <a:rPr lang="en-GB" sz="1400" dirty="0">
                <a:solidFill>
                  <a:schemeClr val="bg1"/>
                </a:solidFill>
              </a:rPr>
              <a:t> On </a:t>
            </a:r>
          </a:p>
          <a:p>
            <a:pPr marL="0" indent="0">
              <a:buNone/>
            </a:pPr>
            <a:r>
              <a:rPr lang="en-GB" sz="1400" dirty="0">
                <a:solidFill>
                  <a:schemeClr val="bg1"/>
                </a:solidFill>
              </a:rPr>
              <a:t>		-</a:t>
            </a:r>
            <a:r>
              <a:rPr lang="en-GB" sz="1400" dirty="0" err="1">
                <a:solidFill>
                  <a:schemeClr val="bg1"/>
                </a:solidFill>
              </a:rPr>
              <a:t>DefaultLabelId</a:t>
            </a:r>
            <a:r>
              <a:rPr lang="en-GB" sz="1400" dirty="0">
                <a:solidFill>
                  <a:schemeClr val="bg1"/>
                </a:solidFill>
              </a:rPr>
              <a:t> f018e9e7-0cfc-4c69-b27a-ac3cb7df43cc </a:t>
            </a:r>
          </a:p>
          <a:p>
            <a:pPr marL="0" indent="0">
              <a:buNone/>
            </a:pPr>
            <a:r>
              <a:rPr lang="en-GB" sz="1400" dirty="0">
                <a:solidFill>
                  <a:schemeClr val="bg1"/>
                </a:solidFill>
              </a:rPr>
              <a:t>		-</a:t>
            </a:r>
            <a:r>
              <a:rPr lang="en-GB" sz="1400" dirty="0" err="1">
                <a:solidFill>
                  <a:schemeClr val="bg1"/>
                </a:solidFill>
              </a:rPr>
              <a:t>OverrideLabel</a:t>
            </a:r>
            <a:r>
              <a:rPr lang="en-GB" sz="1400" dirty="0">
                <a:solidFill>
                  <a:schemeClr val="bg1"/>
                </a:solidFill>
              </a:rPr>
              <a:t> On -</a:t>
            </a:r>
            <a:r>
              <a:rPr lang="en-GB" sz="1400" dirty="0" err="1">
                <a:solidFill>
                  <a:schemeClr val="bg1"/>
                </a:solidFill>
              </a:rPr>
              <a:t>DefaultOwner</a:t>
            </a:r>
            <a:r>
              <a:rPr lang="en-GB" sz="1400" dirty="0">
                <a:solidFill>
                  <a:schemeClr val="bg1"/>
                </a:solidFill>
              </a:rPr>
              <a:t> "admin@contoso.com"</a:t>
            </a:r>
            <a:endParaRPr lang="en-US" sz="1400" dirty="0">
              <a:solidFill>
                <a:schemeClr val="bg1"/>
              </a:solidFill>
            </a:endParaRPr>
          </a:p>
          <a:p>
            <a:pPr marL="0" indent="0">
              <a:buNone/>
            </a:pPr>
            <a:r>
              <a:rPr lang="en-US" dirty="0" err="1">
                <a:solidFill>
                  <a:schemeClr val="bg1"/>
                </a:solidFill>
              </a:rPr>
              <a:t>Tipos</a:t>
            </a:r>
            <a:r>
              <a:rPr lang="en-US" dirty="0">
                <a:solidFill>
                  <a:schemeClr val="bg1"/>
                </a:solidFill>
              </a:rPr>
              <a:t> de </a:t>
            </a:r>
            <a:r>
              <a:rPr lang="en-US" dirty="0" err="1">
                <a:solidFill>
                  <a:schemeClr val="bg1"/>
                </a:solidFill>
              </a:rPr>
              <a:t>archivo</a:t>
            </a:r>
            <a:endParaRPr lang="en-US" dirty="0">
              <a:solidFill>
                <a:schemeClr val="bg1"/>
              </a:solidFill>
            </a:endParaRPr>
          </a:p>
          <a:p>
            <a:pPr marL="0" indent="0">
              <a:buNone/>
            </a:pPr>
            <a:r>
              <a:rPr lang="en-US" dirty="0">
                <a:solidFill>
                  <a:schemeClr val="bg1"/>
                </a:solidFill>
              </a:rPr>
              <a:t>	</a:t>
            </a:r>
            <a:r>
              <a:rPr lang="en-GB" sz="1400" dirty="0">
                <a:solidFill>
                  <a:schemeClr val="bg1"/>
                </a:solidFill>
              </a:rPr>
              <a:t>Add-</a:t>
            </a:r>
            <a:r>
              <a:rPr lang="en-GB" sz="1400" dirty="0" err="1">
                <a:solidFill>
                  <a:schemeClr val="bg1"/>
                </a:solidFill>
              </a:rPr>
              <a:t>AIPScannerScannedFileTypes</a:t>
            </a:r>
            <a:r>
              <a:rPr lang="en-GB" sz="1400" dirty="0">
                <a:solidFill>
                  <a:schemeClr val="bg1"/>
                </a:solidFill>
              </a:rPr>
              <a:t> -Repository \\server\share1 </a:t>
            </a:r>
          </a:p>
          <a:p>
            <a:pPr marL="0" indent="0">
              <a:buNone/>
            </a:pPr>
            <a:r>
              <a:rPr lang="en-GB" sz="1400" dirty="0">
                <a:solidFill>
                  <a:schemeClr val="bg1"/>
                </a:solidFill>
              </a:rPr>
              <a:t>		-</a:t>
            </a:r>
            <a:r>
              <a:rPr lang="en-GB" sz="1400" dirty="0" err="1">
                <a:solidFill>
                  <a:schemeClr val="bg1"/>
                </a:solidFill>
              </a:rPr>
              <a:t>ScannedFileType</a:t>
            </a:r>
            <a:r>
              <a:rPr lang="en-GB" sz="1400" dirty="0">
                <a:solidFill>
                  <a:schemeClr val="bg1"/>
                </a:solidFill>
              </a:rPr>
              <a:t> @("*.docx","*.txt","*.csv")</a:t>
            </a:r>
            <a:endParaRPr lang="en-US" sz="1400" dirty="0">
              <a:solidFill>
                <a:schemeClr val="bg1"/>
              </a:solidFill>
            </a:endParaRPr>
          </a:p>
          <a:p>
            <a:pPr marL="0" indent="0">
              <a:buNone/>
            </a:pPr>
            <a:r>
              <a:rPr lang="en-US" dirty="0" err="1">
                <a:solidFill>
                  <a:schemeClr val="bg1"/>
                </a:solidFill>
              </a:rPr>
              <a:t>Registros</a:t>
            </a:r>
            <a:r>
              <a:rPr lang="en-US" dirty="0">
                <a:solidFill>
                  <a:schemeClr val="bg1"/>
                </a:solidFill>
              </a:rPr>
              <a:t> de AIP Scanner</a:t>
            </a:r>
          </a:p>
          <a:p>
            <a:pPr marL="0" indent="0">
              <a:buNone/>
            </a:pPr>
            <a:r>
              <a:rPr lang="en-US" dirty="0">
                <a:solidFill>
                  <a:schemeClr val="bg1"/>
                </a:solidFill>
              </a:rPr>
              <a:t>	</a:t>
            </a:r>
            <a:r>
              <a:rPr lang="es-ES" sz="1400" dirty="0">
                <a:solidFill>
                  <a:schemeClr val="bg1"/>
                </a:solidFill>
              </a:rPr>
              <a:t>%</a:t>
            </a:r>
            <a:r>
              <a:rPr lang="es-ES" sz="1400" dirty="0" err="1">
                <a:solidFill>
                  <a:schemeClr val="bg1"/>
                </a:solidFill>
              </a:rPr>
              <a:t>localappdata</a:t>
            </a:r>
            <a:r>
              <a:rPr lang="es-ES" sz="1400" dirty="0">
                <a:solidFill>
                  <a:schemeClr val="bg1"/>
                </a:solidFill>
              </a:rPr>
              <a:t>%\Microsoft\MSIP\scanner\</a:t>
            </a:r>
            <a:r>
              <a:rPr lang="es-ES" sz="1400" dirty="0" err="1">
                <a:solidFill>
                  <a:schemeClr val="bg1"/>
                </a:solidFill>
              </a:rPr>
              <a:t>Reports</a:t>
            </a:r>
            <a:endParaRPr lang="en-US" sz="1400" dirty="0">
              <a:solidFill>
                <a:schemeClr val="bg1"/>
              </a:solidFill>
            </a:endParaRPr>
          </a:p>
        </p:txBody>
      </p:sp>
    </p:spTree>
    <p:extLst>
      <p:ext uri="{BB962C8B-B14F-4D97-AF65-F5344CB8AC3E}">
        <p14:creationId xmlns:p14="http://schemas.microsoft.com/office/powerpoint/2010/main" val="419332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azure information protection">
            <a:extLst>
              <a:ext uri="{FF2B5EF4-FFF2-40B4-BE49-F238E27FC236}">
                <a16:creationId xmlns:a16="http://schemas.microsoft.com/office/drawing/2014/main" id="{3465CB24-273F-4DA4-B224-1FCDD6CE9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2446020"/>
            <a:ext cx="1187450" cy="11874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DED11477-7606-49C3-833C-29CE5EB687FB}"/>
              </a:ext>
            </a:extLst>
          </p:cNvPr>
          <p:cNvSpPr txBox="1">
            <a:spLocks/>
          </p:cNvSpPr>
          <p:nvPr/>
        </p:nvSpPr>
        <p:spPr>
          <a:xfrm>
            <a:off x="1524000" y="2463293"/>
            <a:ext cx="376936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a:t>DEMO</a:t>
            </a:r>
          </a:p>
        </p:txBody>
      </p:sp>
      <p:pic>
        <p:nvPicPr>
          <p:cNvPr id="1030" name="Picture 6" descr="Related image">
            <a:extLst>
              <a:ext uri="{FF2B5EF4-FFF2-40B4-BE49-F238E27FC236}">
                <a16:creationId xmlns:a16="http://schemas.microsoft.com/office/drawing/2014/main" id="{BD05FB37-5D61-448C-9B3E-9D7D43455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47800"/>
            <a:ext cx="5905500"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8F6189C1-4FC6-44B4-BC25-A42CB211DD1E}"/>
              </a:ext>
            </a:extLst>
          </p:cNvPr>
          <p:cNvSpPr txBox="1">
            <a:spLocks/>
          </p:cNvSpPr>
          <p:nvPr/>
        </p:nvSpPr>
        <p:spPr>
          <a:xfrm>
            <a:off x="1775656" y="3650742"/>
            <a:ext cx="2485683" cy="134035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a:t>Conditional Access</a:t>
            </a:r>
          </a:p>
          <a:p>
            <a:pPr marL="0" indent="0" algn="ctr">
              <a:buNone/>
            </a:pPr>
            <a:r>
              <a:rPr lang="en-US" sz="2000" dirty="0"/>
              <a:t>Cloud App Security</a:t>
            </a:r>
          </a:p>
          <a:p>
            <a:pPr marL="0" indent="0" algn="ctr">
              <a:buNone/>
            </a:pPr>
            <a:r>
              <a:rPr lang="en-US" sz="2000" dirty="0"/>
              <a:t>AIP Scanner</a:t>
            </a:r>
            <a:endParaRPr lang="en-US" dirty="0"/>
          </a:p>
        </p:txBody>
      </p:sp>
    </p:spTree>
    <p:extLst>
      <p:ext uri="{BB962C8B-B14F-4D97-AF65-F5344CB8AC3E}">
        <p14:creationId xmlns:p14="http://schemas.microsoft.com/office/powerpoint/2010/main" val="85684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86788222-224C-4F2A-B91B-FD7E54CB69A2}"/>
              </a:ext>
            </a:extLst>
          </p:cNvPr>
          <p:cNvSpPr txBox="1">
            <a:spLocks/>
          </p:cNvSpPr>
          <p:nvPr/>
        </p:nvSpPr>
        <p:spPr>
          <a:xfrm>
            <a:off x="269240" y="289512"/>
            <a:ext cx="1165507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Extra: SDK / </a:t>
            </a:r>
            <a:r>
              <a:rPr lang="en-US" dirty="0" err="1"/>
              <a:t>Powershell</a:t>
            </a:r>
            <a:endParaRPr lang="en-US" dirty="0"/>
          </a:p>
        </p:txBody>
      </p:sp>
      <p:pic>
        <p:nvPicPr>
          <p:cNvPr id="3" name="Imagen 2">
            <a:hlinkClick r:id="rId3"/>
            <a:extLst>
              <a:ext uri="{FF2B5EF4-FFF2-40B4-BE49-F238E27FC236}">
                <a16:creationId xmlns:a16="http://schemas.microsoft.com/office/drawing/2014/main" id="{D4E9F027-DD1C-44BD-9A38-2E2AB3B4220F}"/>
              </a:ext>
            </a:extLst>
          </p:cNvPr>
          <p:cNvPicPr>
            <a:picLocks noChangeAspect="1"/>
          </p:cNvPicPr>
          <p:nvPr/>
        </p:nvPicPr>
        <p:blipFill>
          <a:blip r:embed="rId4"/>
          <a:stretch>
            <a:fillRect/>
          </a:stretch>
        </p:blipFill>
        <p:spPr>
          <a:xfrm>
            <a:off x="914350" y="1231106"/>
            <a:ext cx="10363299" cy="4395787"/>
          </a:xfrm>
          <a:prstGeom prst="rect">
            <a:avLst/>
          </a:prstGeom>
        </p:spPr>
      </p:pic>
    </p:spTree>
    <p:extLst>
      <p:ext uri="{BB962C8B-B14F-4D97-AF65-F5344CB8AC3E}">
        <p14:creationId xmlns:p14="http://schemas.microsoft.com/office/powerpoint/2010/main" val="289154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Pablo Ortiz</a:t>
            </a:r>
          </a:p>
        </p:txBody>
      </p:sp>
      <p:sp>
        <p:nvSpPr>
          <p:cNvPr id="3" name="Marcador de texto 2"/>
          <p:cNvSpPr>
            <a:spLocks noGrp="1"/>
          </p:cNvSpPr>
          <p:nvPr>
            <p:ph type="body" sz="quarter" idx="12"/>
          </p:nvPr>
        </p:nvSpPr>
        <p:spPr/>
        <p:txBody>
          <a:bodyPr/>
          <a:lstStyle/>
          <a:p>
            <a:r>
              <a:rPr lang="en-US" dirty="0"/>
              <a:t>Infrastructure &amp; Cloud Consultant</a:t>
            </a:r>
          </a:p>
        </p:txBody>
      </p:sp>
      <p:sp>
        <p:nvSpPr>
          <p:cNvPr id="4" name="Marcador de texto 3"/>
          <p:cNvSpPr>
            <a:spLocks noGrp="1"/>
          </p:cNvSpPr>
          <p:nvPr>
            <p:ph type="body" sz="quarter" idx="13"/>
          </p:nvPr>
        </p:nvSpPr>
        <p:spPr/>
        <p:txBody>
          <a:bodyPr/>
          <a:lstStyle/>
          <a:p>
            <a:r>
              <a:rPr lang="en-US" dirty="0"/>
              <a:t>Tokiota</a:t>
            </a:r>
          </a:p>
        </p:txBody>
      </p:sp>
      <p:sp>
        <p:nvSpPr>
          <p:cNvPr id="5" name="Marcador de texto 4"/>
          <p:cNvSpPr>
            <a:spLocks noGrp="1"/>
          </p:cNvSpPr>
          <p:nvPr>
            <p:ph type="body" sz="quarter" idx="14"/>
          </p:nvPr>
        </p:nvSpPr>
        <p:spPr/>
        <p:txBody>
          <a:bodyPr/>
          <a:lstStyle/>
          <a:p>
            <a:r>
              <a:rPr lang="en-US" dirty="0"/>
              <a:t>linkedin.com/in/portiz/</a:t>
            </a:r>
          </a:p>
        </p:txBody>
      </p:sp>
      <p:sp>
        <p:nvSpPr>
          <p:cNvPr id="6" name="Marcador de texto 5"/>
          <p:cNvSpPr>
            <a:spLocks noGrp="1"/>
          </p:cNvSpPr>
          <p:nvPr>
            <p:ph type="body" sz="quarter" idx="15"/>
          </p:nvPr>
        </p:nvSpPr>
        <p:spPr/>
        <p:txBody>
          <a:bodyPr/>
          <a:lstStyle/>
          <a:p>
            <a:r>
              <a:rPr lang="en-US" dirty="0"/>
              <a:t>@portiz2017</a:t>
            </a:r>
          </a:p>
        </p:txBody>
      </p:sp>
      <p:pic>
        <p:nvPicPr>
          <p:cNvPr id="10" name="Marcador de posición de imagen 9">
            <a:extLst>
              <a:ext uri="{FF2B5EF4-FFF2-40B4-BE49-F238E27FC236}">
                <a16:creationId xmlns:a16="http://schemas.microsoft.com/office/drawing/2014/main" id="{E7DE1EA6-5012-4646-AFF0-737CED13BC89}"/>
              </a:ext>
            </a:extLst>
          </p:cNvPr>
          <p:cNvPicPr>
            <a:picLocks noGrp="1" noChangeAspect="1"/>
          </p:cNvPicPr>
          <p:nvPr>
            <p:ph type="pic" sz="quarter" idx="16"/>
          </p:nvPr>
        </p:nvPicPr>
        <p:blipFill>
          <a:blip r:embed="rId3"/>
          <a:srcRect l="21896" r="21896"/>
          <a:stretch>
            <a:fillRect/>
          </a:stretch>
        </p:blipFill>
        <p:spPr/>
      </p:pic>
      <p:sp>
        <p:nvSpPr>
          <p:cNvPr id="8" name="Marcador de texto 7"/>
          <p:cNvSpPr>
            <a:spLocks noGrp="1"/>
          </p:cNvSpPr>
          <p:nvPr>
            <p:ph type="body" sz="quarter" idx="17"/>
          </p:nvPr>
        </p:nvSpPr>
        <p:spPr/>
        <p:txBody>
          <a:bodyPr/>
          <a:lstStyle/>
          <a:p>
            <a:r>
              <a:rPr lang="en-US" dirty="0"/>
              <a:t>@</a:t>
            </a:r>
            <a:r>
              <a:rPr lang="en-US" dirty="0" err="1"/>
              <a:t>Tokiota_IT</a:t>
            </a:r>
            <a:endParaRPr lang="en-US" dirty="0"/>
          </a:p>
        </p:txBody>
      </p:sp>
    </p:spTree>
    <p:extLst>
      <p:ext uri="{BB962C8B-B14F-4D97-AF65-F5344CB8AC3E}">
        <p14:creationId xmlns:p14="http://schemas.microsoft.com/office/powerpoint/2010/main" val="32102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3236678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D0696898-21C1-4858-A434-DD7739514927}"/>
              </a:ext>
            </a:extLst>
          </p:cNvPr>
          <p:cNvSpPr txBox="1">
            <a:spLocks/>
          </p:cNvSpPr>
          <p:nvPr/>
        </p:nvSpPr>
        <p:spPr>
          <a:xfrm>
            <a:off x="380999" y="609600"/>
            <a:ext cx="5351585" cy="76200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4400" b="1" dirty="0">
                <a:solidFill>
                  <a:schemeClr val="bg1"/>
                </a:solidFill>
                <a:latin typeface="+mn-lt"/>
              </a:rPr>
              <a:t>Agenda</a:t>
            </a:r>
          </a:p>
        </p:txBody>
      </p:sp>
      <p:sp>
        <p:nvSpPr>
          <p:cNvPr id="4" name="Marcador de texto 2">
            <a:extLst>
              <a:ext uri="{FF2B5EF4-FFF2-40B4-BE49-F238E27FC236}">
                <a16:creationId xmlns:a16="http://schemas.microsoft.com/office/drawing/2014/main" id="{7870A925-6A08-43BB-90CB-694079F6CB76}"/>
              </a:ext>
            </a:extLst>
          </p:cNvPr>
          <p:cNvSpPr txBox="1">
            <a:spLocks/>
          </p:cNvSpPr>
          <p:nvPr/>
        </p:nvSpPr>
        <p:spPr>
          <a:xfrm>
            <a:off x="4840637" y="2526323"/>
            <a:ext cx="6239346" cy="409112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Azure Information Protection</a:t>
            </a:r>
          </a:p>
          <a:p>
            <a:pPr lvl="1"/>
            <a:r>
              <a:rPr lang="en-US" dirty="0" err="1"/>
              <a:t>Protección</a:t>
            </a:r>
            <a:r>
              <a:rPr lang="en-US" dirty="0"/>
              <a:t> de la </a:t>
            </a:r>
            <a:r>
              <a:rPr lang="en-US" dirty="0" err="1"/>
              <a:t>información</a:t>
            </a:r>
            <a:endParaRPr lang="en-US" dirty="0"/>
          </a:p>
          <a:p>
            <a:pPr lvl="1"/>
            <a:r>
              <a:rPr lang="en-US" dirty="0"/>
              <a:t>¿</a:t>
            </a:r>
            <a:r>
              <a:rPr lang="en-US" dirty="0" err="1"/>
              <a:t>Qué</a:t>
            </a:r>
            <a:r>
              <a:rPr lang="en-US" dirty="0"/>
              <a:t> es Azure Information Protection?</a:t>
            </a:r>
          </a:p>
          <a:p>
            <a:pPr lvl="1"/>
            <a:r>
              <a:rPr lang="en-US" dirty="0" err="1"/>
              <a:t>Requerimientos</a:t>
            </a:r>
            <a:endParaRPr lang="en-US" dirty="0"/>
          </a:p>
          <a:p>
            <a:pPr lvl="1"/>
            <a:endParaRPr lang="en-US" dirty="0"/>
          </a:p>
          <a:p>
            <a:r>
              <a:rPr lang="en-US" dirty="0"/>
              <a:t>SharePoint</a:t>
            </a:r>
          </a:p>
          <a:p>
            <a:pPr lvl="1"/>
            <a:r>
              <a:rPr lang="en-US" dirty="0" err="1"/>
              <a:t>Columna</a:t>
            </a:r>
            <a:r>
              <a:rPr lang="en-US" dirty="0"/>
              <a:t> Sensitivity</a:t>
            </a:r>
          </a:p>
          <a:p>
            <a:pPr lvl="1"/>
            <a:r>
              <a:rPr lang="en-US" dirty="0"/>
              <a:t>Conditional Access</a:t>
            </a:r>
          </a:p>
          <a:p>
            <a:pPr lvl="1"/>
            <a:r>
              <a:rPr lang="en-US" dirty="0"/>
              <a:t>Cloud App Security</a:t>
            </a:r>
          </a:p>
          <a:p>
            <a:pPr lvl="1"/>
            <a:r>
              <a:rPr lang="en-US" dirty="0"/>
              <a:t>AIP Scanner</a:t>
            </a:r>
          </a:p>
          <a:p>
            <a:endParaRPr lang="en-US" dirty="0"/>
          </a:p>
        </p:txBody>
      </p:sp>
      <p:pic>
        <p:nvPicPr>
          <p:cNvPr id="5" name="Picture 2" descr="Image result for azure information protection">
            <a:extLst>
              <a:ext uri="{FF2B5EF4-FFF2-40B4-BE49-F238E27FC236}">
                <a16:creationId xmlns:a16="http://schemas.microsoft.com/office/drawing/2014/main" id="{F3A87310-3CDD-46E7-84B5-4DF930BCF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723" y="382758"/>
            <a:ext cx="1694669" cy="169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59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D0696898-21C1-4858-A434-DD7739514927}"/>
              </a:ext>
            </a:extLst>
          </p:cNvPr>
          <p:cNvSpPr txBox="1">
            <a:spLocks/>
          </p:cNvSpPr>
          <p:nvPr/>
        </p:nvSpPr>
        <p:spPr>
          <a:xfrm>
            <a:off x="380999" y="609600"/>
            <a:ext cx="3429001" cy="76200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4400" b="1" dirty="0">
                <a:solidFill>
                  <a:schemeClr val="bg1"/>
                </a:solidFill>
                <a:latin typeface="+mn-lt"/>
              </a:rPr>
              <a:t>Protección de la información</a:t>
            </a:r>
          </a:p>
          <a:p>
            <a:pPr marL="0" indent="0">
              <a:buNone/>
            </a:pPr>
            <a:endParaRPr lang="es-ES" sz="4400" b="1" dirty="0">
              <a:solidFill>
                <a:schemeClr val="bg1"/>
              </a:solidFill>
              <a:latin typeface="+mn-lt"/>
            </a:endParaRPr>
          </a:p>
        </p:txBody>
      </p:sp>
      <p:pic>
        <p:nvPicPr>
          <p:cNvPr id="14" name="Imagen 13">
            <a:extLst>
              <a:ext uri="{FF2B5EF4-FFF2-40B4-BE49-F238E27FC236}">
                <a16:creationId xmlns:a16="http://schemas.microsoft.com/office/drawing/2014/main" id="{E361AF3B-6631-4261-B22A-C805E4875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339" y="2321169"/>
            <a:ext cx="6096000" cy="3810000"/>
          </a:xfrm>
          <a:prstGeom prst="rect">
            <a:avLst/>
          </a:prstGeom>
        </p:spPr>
      </p:pic>
    </p:spTree>
    <p:extLst>
      <p:ext uri="{BB962C8B-B14F-4D97-AF65-F5344CB8AC3E}">
        <p14:creationId xmlns:p14="http://schemas.microsoft.com/office/powerpoint/2010/main" val="36154438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1661</Words>
  <Application>Microsoft Office PowerPoint</Application>
  <PresentationFormat>Panorámica</PresentationFormat>
  <Paragraphs>148</Paragraphs>
  <Slides>18</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Arial</vt:lpstr>
      <vt:lpstr>Calibri</vt:lpstr>
      <vt:lpstr>Consolas</vt:lpstr>
      <vt:lpstr>Segoe Pro Light</vt:lpstr>
      <vt:lpstr>Segoe UI</vt:lpstr>
      <vt:lpstr>Segoe UI Light</vt:lpstr>
      <vt:lpstr>Verdana</vt:lpstr>
      <vt:lpstr>Wingdings</vt:lpstr>
      <vt:lpstr>5-30055_SharePoint Template 2012 - 16x9 - White Background</vt:lpstr>
      <vt:lpstr>Presentación de PowerPoint</vt:lpstr>
      <vt:lpstr>Presentación de PowerPoint</vt:lpstr>
      <vt:lpstr>Presentación de PowerPoint</vt:lpstr>
      <vt:lpstr>Raffle</vt:lpstr>
      <vt:lpstr>WiFi Keys for Attendees</vt:lpstr>
      <vt:lpstr>Presentación de PowerPoint</vt:lpstr>
      <vt:lpstr>Office 365 for IT Pros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2018-06-12T17:57:04Z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9d8fa49d-39f3-49b4-9797-052661c3e51d_Enabled">
    <vt:lpwstr>False</vt:lpwstr>
  </property>
  <property fmtid="{D5CDD505-2E9C-101B-9397-08002B2CF9AE}" pid="4" name="MSIP_Label_9d8fa49d-39f3-49b4-9797-052661c3e51d_SiteId">
    <vt:lpwstr>3c7b5863-ed0c-442a-a87b-48c140428bd7</vt:lpwstr>
  </property>
  <property fmtid="{D5CDD505-2E9C-101B-9397-08002B2CF9AE}" pid="5" name="MSIP_Label_9d8fa49d-39f3-49b4-9797-052661c3e51d_Owner">
    <vt:lpwstr>pablo.ortiz@tokiota.com</vt:lpwstr>
  </property>
  <property fmtid="{D5CDD505-2E9C-101B-9397-08002B2CF9AE}" pid="6" name="MSIP_Label_9d8fa49d-39f3-49b4-9797-052661c3e51d_SetDate">
    <vt:lpwstr>2018-06-06T18:45:01.4065692Z</vt:lpwstr>
  </property>
  <property fmtid="{D5CDD505-2E9C-101B-9397-08002B2CF9AE}" pid="7" name="MSIP_Label_9d8fa49d-39f3-49b4-9797-052661c3e51d_Name">
    <vt:lpwstr>Internal</vt:lpwstr>
  </property>
  <property fmtid="{D5CDD505-2E9C-101B-9397-08002B2CF9AE}" pid="8" name="MSIP_Label_9d8fa49d-39f3-49b4-9797-052661c3e51d_Application">
    <vt:lpwstr>Microsoft Azure Information Protection</vt:lpwstr>
  </property>
  <property fmtid="{D5CDD505-2E9C-101B-9397-08002B2CF9AE}" pid="9" name="MSIP_Label_9d8fa49d-39f3-49b4-9797-052661c3e51d_Extended_MSFT_Method">
    <vt:lpwstr>Manual</vt:lpwstr>
  </property>
  <property fmtid="{D5CDD505-2E9C-101B-9397-08002B2CF9AE}" pid="10" name="MSIP_Label_7f344d2b-288e-438b-b6c6-2c070d1fd604_Enabled">
    <vt:lpwstr>True</vt:lpwstr>
  </property>
  <property fmtid="{D5CDD505-2E9C-101B-9397-08002B2CF9AE}" pid="11" name="MSIP_Label_7f344d2b-288e-438b-b6c6-2c070d1fd604_SiteId">
    <vt:lpwstr>b77b8abd-f967-4d16-bdb7-bbe2bcb5212e</vt:lpwstr>
  </property>
  <property fmtid="{D5CDD505-2E9C-101B-9397-08002B2CF9AE}" pid="12" name="MSIP_Label_7f344d2b-288e-438b-b6c6-2c070d1fd604_Owner">
    <vt:lpwstr>juancarlos.gonzalez@zertia.es</vt:lpwstr>
  </property>
  <property fmtid="{D5CDD505-2E9C-101B-9397-08002B2CF9AE}" pid="13" name="MSIP_Label_7f344d2b-288e-438b-b6c6-2c070d1fd604_SetDate">
    <vt:lpwstr>2018-05-05T23:50:51.7183902+02:00</vt:lpwstr>
  </property>
  <property fmtid="{D5CDD505-2E9C-101B-9397-08002B2CF9AE}" pid="14" name="MSIP_Label_7f344d2b-288e-438b-b6c6-2c070d1fd604_Name">
    <vt:lpwstr>General</vt:lpwstr>
  </property>
  <property fmtid="{D5CDD505-2E9C-101B-9397-08002B2CF9AE}" pid="15" name="MSIP_Label_7f344d2b-288e-438b-b6c6-2c070d1fd604_Application">
    <vt:lpwstr>Microsoft Azure Information Protection</vt:lpwstr>
  </property>
  <property fmtid="{D5CDD505-2E9C-101B-9397-08002B2CF9AE}" pid="16" name="MSIP_Label_7f344d2b-288e-438b-b6c6-2c070d1fd604_Extended_MSFT_Method">
    <vt:lpwstr>Automatic</vt:lpwstr>
  </property>
  <property fmtid="{D5CDD505-2E9C-101B-9397-08002B2CF9AE}" pid="17" name="Sensitivity">
    <vt:lpwstr>General</vt:lpwstr>
  </property>
</Properties>
</file>